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1528" r:id="rId2"/>
    <p:sldId id="2119" r:id="rId3"/>
    <p:sldId id="2105" r:id="rId4"/>
    <p:sldId id="2106" r:id="rId5"/>
    <p:sldId id="2124" r:id="rId6"/>
    <p:sldId id="2113" r:id="rId7"/>
    <p:sldId id="2102" r:id="rId8"/>
    <p:sldId id="2116" r:id="rId9"/>
    <p:sldId id="2111" r:id="rId10"/>
    <p:sldId id="2134" r:id="rId11"/>
    <p:sldId id="1723" r:id="rId12"/>
    <p:sldId id="1829" r:id="rId13"/>
    <p:sldId id="2023" r:id="rId14"/>
    <p:sldId id="1928" r:id="rId15"/>
    <p:sldId id="1925" r:id="rId16"/>
    <p:sldId id="1924" r:id="rId17"/>
    <p:sldId id="1941" r:id="rId18"/>
    <p:sldId id="1992" r:id="rId19"/>
    <p:sldId id="1986" r:id="rId20"/>
    <p:sldId id="1951" r:id="rId21"/>
    <p:sldId id="2135" r:id="rId22"/>
    <p:sldId id="1669" r:id="rId23"/>
    <p:sldId id="2024" r:id="rId24"/>
    <p:sldId id="2127" r:id="rId25"/>
    <p:sldId id="2128" r:id="rId26"/>
    <p:sldId id="2129" r:id="rId27"/>
    <p:sldId id="1747" r:id="rId28"/>
    <p:sldId id="1814" r:id="rId29"/>
    <p:sldId id="1987" r:id="rId30"/>
    <p:sldId id="1989" r:id="rId31"/>
    <p:sldId id="2130" r:id="rId32"/>
    <p:sldId id="2136" r:id="rId33"/>
    <p:sldId id="1831" r:id="rId34"/>
    <p:sldId id="2132" r:id="rId35"/>
    <p:sldId id="1725" r:id="rId36"/>
    <p:sldId id="2095" r:id="rId37"/>
    <p:sldId id="2099" r:id="rId38"/>
    <p:sldId id="2137" r:id="rId39"/>
    <p:sldId id="2133" r:id="rId40"/>
    <p:sldId id="1840" r:id="rId41"/>
    <p:sldId id="1993" r:id="rId42"/>
    <p:sldId id="1843" r:id="rId43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1">
          <p15:clr>
            <a:srgbClr val="A4A3A4"/>
          </p15:clr>
        </p15:guide>
        <p15:guide id="2" pos="293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a Lele" initials="UL" lastIdx="26" clrIdx="0"/>
  <p:cmAuthor id="2" name="Sambuddha" initials="S" lastIdx="5" clrIdx="1"/>
  <p:cmAuthor id="3" name="myclover2012" initials="m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FFFF"/>
    <a:srgbClr val="FF6600"/>
    <a:srgbClr val="990033"/>
    <a:srgbClr val="4A8682"/>
    <a:srgbClr val="CC9900"/>
    <a:srgbClr val="00B050"/>
    <a:srgbClr val="008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04" autoAdjust="0"/>
    <p:restoredTop sz="86382" autoAdjust="0"/>
  </p:normalViewPr>
  <p:slideViewPr>
    <p:cSldViewPr>
      <p:cViewPr varScale="1">
        <p:scale>
          <a:sx n="57" d="100"/>
          <a:sy n="57" d="100"/>
        </p:scale>
        <p:origin x="514" y="26"/>
      </p:cViewPr>
      <p:guideLst>
        <p:guide orient="horz" pos="2121"/>
        <p:guide pos="2930"/>
      </p:guideLst>
    </p:cSldViewPr>
  </p:slideViewPr>
  <p:outlineViewPr>
    <p:cViewPr>
      <p:scale>
        <a:sx n="33" d="100"/>
        <a:sy n="33" d="100"/>
      </p:scale>
      <p:origin x="0" y="-20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&#25968;&#23383;&#20892;&#19994;\&#25968;&#23383;&#20892;&#19994;PPT&#22270;&#34920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&#25968;&#23383;&#20892;&#19994;\&#25968;&#23383;&#20892;&#19994;PPT&#22270;&#34920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7.1%20Digital%20agriculture\&#20316;&#22270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&#25968;&#23383;&#20892;&#19994;\&#25968;&#23383;&#20892;&#19994;PPT&#22270;&#34920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&#25968;&#23383;&#20892;&#19994;\&#25968;&#23383;&#20892;&#19994;PPT&#22270;&#34920;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7.1%20Digital%20agriculture\&#20316;&#22270;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7.1%20Digital%20agriculture\&#20316;&#22270;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7.1%20Digital%20agriculture\&#20316;&#22270;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IAAE&#20250;&#35758;&#20934;&#22791;\5.30%20ppt%20&#22270;&#34920;&#21046;&#20316;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&#24037;&#20316;&#31807;1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__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Digital_agriculture\&#20892;&#19994;&#20892;&#26449;&#20449;&#24687;&#21270;&#36130;&#25919;&#25237;&#36164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IAAE&#20250;&#35758;&#20934;&#22791;\5.30%20ppt%20&#22270;&#34920;&#21046;&#20316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IAAE&#20250;&#35758;&#20934;&#22791;\5.30%20ppt%20&#22270;&#34920;&#21046;&#20316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yclover2012\Desktop\Digital_agriculture\&#20892;&#19994;&#20892;&#26449;&#20449;&#24687;&#21270;&#36130;&#25919;&#25237;&#36164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682296469698"/>
          <c:y val="2.9318392893195998E-2"/>
          <c:w val="0.86136430553491095"/>
          <c:h val="0.77303603404714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'figure 2'!$C$1</c:f>
              <c:strCache>
                <c:ptCount val="1"/>
                <c:pt idx="0">
                  <c:v>1978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'figure 2'!$B$2:$B$25</c:f>
              <c:strCache>
                <c:ptCount val="24"/>
                <c:pt idx="0">
                  <c:v>Fujian</c:v>
                </c:pt>
                <c:pt idx="1">
                  <c:v>Zhejiang</c:v>
                </c:pt>
                <c:pt idx="2">
                  <c:v>Qinghai</c:v>
                </c:pt>
                <c:pt idx="3">
                  <c:v>Guangdong</c:v>
                </c:pt>
                <c:pt idx="4">
                  <c:v>Shaanxi</c:v>
                </c:pt>
                <c:pt idx="5">
                  <c:v>Guizhou</c:v>
                </c:pt>
                <c:pt idx="6">
                  <c:v>Guangxi</c:v>
                </c:pt>
                <c:pt idx="7">
                  <c:v>Hubei</c:v>
                </c:pt>
                <c:pt idx="8">
                  <c:v>Liaoning</c:v>
                </c:pt>
                <c:pt idx="9">
                  <c:v>Sichuan</c:v>
                </c:pt>
                <c:pt idx="10">
                  <c:v>Shandong</c:v>
                </c:pt>
                <c:pt idx="11">
                  <c:v>Yunnan</c:v>
                </c:pt>
                <c:pt idx="12">
                  <c:v>Jiangsu</c:v>
                </c:pt>
                <c:pt idx="13">
                  <c:v>Chongqing</c:v>
                </c:pt>
                <c:pt idx="14">
                  <c:v>Ningxia</c:v>
                </c:pt>
                <c:pt idx="15">
                  <c:v>Hebei</c:v>
                </c:pt>
                <c:pt idx="16">
                  <c:v>Gansu</c:v>
                </c:pt>
                <c:pt idx="17">
                  <c:v>Hunan</c:v>
                </c:pt>
                <c:pt idx="18">
                  <c:v>Henan</c:v>
                </c:pt>
                <c:pt idx="19">
                  <c:v>Jiangxi</c:v>
                </c:pt>
                <c:pt idx="20">
                  <c:v>Shanxi</c:v>
                </c:pt>
                <c:pt idx="21">
                  <c:v>Anhui</c:v>
                </c:pt>
                <c:pt idx="22">
                  <c:v>Heilongjiang</c:v>
                </c:pt>
                <c:pt idx="23">
                  <c:v>Jilin</c:v>
                </c:pt>
              </c:strCache>
            </c:strRef>
          </c:cat>
          <c:val>
            <c:numRef>
              <c:f>'figure 2'!$C$2:$C$25</c:f>
              <c:numCache>
                <c:formatCode>0.0_ </c:formatCode>
                <c:ptCount val="24"/>
                <c:pt idx="0">
                  <c:v>56.631990000000002</c:v>
                </c:pt>
                <c:pt idx="1">
                  <c:v>53.898049999999998</c:v>
                </c:pt>
                <c:pt idx="2">
                  <c:v>56.619250000000001</c:v>
                </c:pt>
                <c:pt idx="3">
                  <c:v>63.735770000000002</c:v>
                </c:pt>
                <c:pt idx="4">
                  <c:v>47.155110000000001</c:v>
                </c:pt>
                <c:pt idx="5">
                  <c:v>51.187899999999999</c:v>
                </c:pt>
                <c:pt idx="6">
                  <c:v>57.910879999999999</c:v>
                </c:pt>
                <c:pt idx="7">
                  <c:v>52.512569999999997</c:v>
                </c:pt>
                <c:pt idx="8">
                  <c:v>46.761589999999998</c:v>
                </c:pt>
                <c:pt idx="9">
                  <c:v>45.637039999999999</c:v>
                </c:pt>
                <c:pt idx="10">
                  <c:v>46.807380000000002</c:v>
                </c:pt>
                <c:pt idx="11">
                  <c:v>51.194200000000002</c:v>
                </c:pt>
                <c:pt idx="12">
                  <c:v>51.566989999999997</c:v>
                </c:pt>
                <c:pt idx="13">
                  <c:v>49.344920000000002</c:v>
                </c:pt>
                <c:pt idx="14">
                  <c:v>30.467559999999999</c:v>
                </c:pt>
                <c:pt idx="15">
                  <c:v>44.26379</c:v>
                </c:pt>
                <c:pt idx="16">
                  <c:v>44.103459999999998</c:v>
                </c:pt>
                <c:pt idx="17">
                  <c:v>49.906739999999999</c:v>
                </c:pt>
                <c:pt idx="18">
                  <c:v>48.860039999999998</c:v>
                </c:pt>
                <c:pt idx="19">
                  <c:v>51.852150000000002</c:v>
                </c:pt>
                <c:pt idx="20">
                  <c:v>44.237720000000003</c:v>
                </c:pt>
                <c:pt idx="21">
                  <c:v>50.15699</c:v>
                </c:pt>
                <c:pt idx="22">
                  <c:v>37.97128</c:v>
                </c:pt>
                <c:pt idx="23">
                  <c:v>36.78389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0A-40B0-B59E-728DC954DDD6}"/>
            </c:ext>
          </c:extLst>
        </c:ser>
        <c:ser>
          <c:idx val="1"/>
          <c:order val="1"/>
          <c:tx>
            <c:strRef>
              <c:f>'figure 2'!$D$1</c:f>
              <c:strCache>
                <c:ptCount val="1"/>
                <c:pt idx="0">
                  <c:v>1988 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'figure 2'!$B$2:$B$25</c:f>
              <c:strCache>
                <c:ptCount val="24"/>
                <c:pt idx="0">
                  <c:v>Fujian</c:v>
                </c:pt>
                <c:pt idx="1">
                  <c:v>Zhejiang</c:v>
                </c:pt>
                <c:pt idx="2">
                  <c:v>Qinghai</c:v>
                </c:pt>
                <c:pt idx="3">
                  <c:v>Guangdong</c:v>
                </c:pt>
                <c:pt idx="4">
                  <c:v>Shaanxi</c:v>
                </c:pt>
                <c:pt idx="5">
                  <c:v>Guizhou</c:v>
                </c:pt>
                <c:pt idx="6">
                  <c:v>Guangxi</c:v>
                </c:pt>
                <c:pt idx="7">
                  <c:v>Hubei</c:v>
                </c:pt>
                <c:pt idx="8">
                  <c:v>Liaoning</c:v>
                </c:pt>
                <c:pt idx="9">
                  <c:v>Sichuan</c:v>
                </c:pt>
                <c:pt idx="10">
                  <c:v>Shandong</c:v>
                </c:pt>
                <c:pt idx="11">
                  <c:v>Yunnan</c:v>
                </c:pt>
                <c:pt idx="12">
                  <c:v>Jiangsu</c:v>
                </c:pt>
                <c:pt idx="13">
                  <c:v>Chongqing</c:v>
                </c:pt>
                <c:pt idx="14">
                  <c:v>Ningxia</c:v>
                </c:pt>
                <c:pt idx="15">
                  <c:v>Hebei</c:v>
                </c:pt>
                <c:pt idx="16">
                  <c:v>Gansu</c:v>
                </c:pt>
                <c:pt idx="17">
                  <c:v>Hunan</c:v>
                </c:pt>
                <c:pt idx="18">
                  <c:v>Henan</c:v>
                </c:pt>
                <c:pt idx="19">
                  <c:v>Jiangxi</c:v>
                </c:pt>
                <c:pt idx="20">
                  <c:v>Shanxi</c:v>
                </c:pt>
                <c:pt idx="21">
                  <c:v>Anhui</c:v>
                </c:pt>
                <c:pt idx="22">
                  <c:v>Heilongjiang</c:v>
                </c:pt>
                <c:pt idx="23">
                  <c:v>Jilin</c:v>
                </c:pt>
              </c:strCache>
            </c:strRef>
          </c:cat>
          <c:val>
            <c:numRef>
              <c:f>'figure 2'!$D$2:$D$25</c:f>
              <c:numCache>
                <c:formatCode>0.0_ </c:formatCode>
                <c:ptCount val="24"/>
                <c:pt idx="0">
                  <c:v>73.259990000000002</c:v>
                </c:pt>
                <c:pt idx="1">
                  <c:v>72.866979999999998</c:v>
                </c:pt>
                <c:pt idx="2">
                  <c:v>70.499459999999999</c:v>
                </c:pt>
                <c:pt idx="3">
                  <c:v>75.309380000000004</c:v>
                </c:pt>
                <c:pt idx="4">
                  <c:v>63.486429999999999</c:v>
                </c:pt>
                <c:pt idx="5">
                  <c:v>77.760829999999999</c:v>
                </c:pt>
                <c:pt idx="6">
                  <c:v>69.45308</c:v>
                </c:pt>
                <c:pt idx="7">
                  <c:v>58.63062</c:v>
                </c:pt>
                <c:pt idx="8">
                  <c:v>72.571190000000001</c:v>
                </c:pt>
                <c:pt idx="9">
                  <c:v>60.049109999999999</c:v>
                </c:pt>
                <c:pt idx="10">
                  <c:v>63.91348</c:v>
                </c:pt>
                <c:pt idx="11">
                  <c:v>58.578989999999997</c:v>
                </c:pt>
                <c:pt idx="12">
                  <c:v>65.729320000000001</c:v>
                </c:pt>
                <c:pt idx="13">
                  <c:v>57.609360000000002</c:v>
                </c:pt>
                <c:pt idx="14">
                  <c:v>52.948929999999997</c:v>
                </c:pt>
                <c:pt idx="15">
                  <c:v>58.663980000000002</c:v>
                </c:pt>
                <c:pt idx="16">
                  <c:v>60.379170000000002</c:v>
                </c:pt>
                <c:pt idx="17">
                  <c:v>57.692830000000001</c:v>
                </c:pt>
                <c:pt idx="18">
                  <c:v>60.292020000000001</c:v>
                </c:pt>
                <c:pt idx="19">
                  <c:v>60.250970000000002</c:v>
                </c:pt>
                <c:pt idx="20">
                  <c:v>51.475029999999997</c:v>
                </c:pt>
                <c:pt idx="21">
                  <c:v>55.469360000000002</c:v>
                </c:pt>
                <c:pt idx="22">
                  <c:v>42.439210000000003</c:v>
                </c:pt>
                <c:pt idx="23">
                  <c:v>49.972209999999997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0A-40B0-B59E-728DC954DDD6}"/>
            </c:ext>
          </c:extLst>
        </c:ser>
        <c:ser>
          <c:idx val="2"/>
          <c:order val="2"/>
          <c:tx>
            <c:strRef>
              <c:f>'figure 2'!$E$1</c:f>
              <c:strCache>
                <c:ptCount val="1"/>
                <c:pt idx="0">
                  <c:v>1998 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'figure 2'!$B$2:$B$25</c:f>
              <c:strCache>
                <c:ptCount val="24"/>
                <c:pt idx="0">
                  <c:v>Fujian</c:v>
                </c:pt>
                <c:pt idx="1">
                  <c:v>Zhejiang</c:v>
                </c:pt>
                <c:pt idx="2">
                  <c:v>Qinghai</c:v>
                </c:pt>
                <c:pt idx="3">
                  <c:v>Guangdong</c:v>
                </c:pt>
                <c:pt idx="4">
                  <c:v>Shaanxi</c:v>
                </c:pt>
                <c:pt idx="5">
                  <c:v>Guizhou</c:v>
                </c:pt>
                <c:pt idx="6">
                  <c:v>Guangxi</c:v>
                </c:pt>
                <c:pt idx="7">
                  <c:v>Hubei</c:v>
                </c:pt>
                <c:pt idx="8">
                  <c:v>Liaoning</c:v>
                </c:pt>
                <c:pt idx="9">
                  <c:v>Sichuan</c:v>
                </c:pt>
                <c:pt idx="10">
                  <c:v>Shandong</c:v>
                </c:pt>
                <c:pt idx="11">
                  <c:v>Yunnan</c:v>
                </c:pt>
                <c:pt idx="12">
                  <c:v>Jiangsu</c:v>
                </c:pt>
                <c:pt idx="13">
                  <c:v>Chongqing</c:v>
                </c:pt>
                <c:pt idx="14">
                  <c:v>Ningxia</c:v>
                </c:pt>
                <c:pt idx="15">
                  <c:v>Hebei</c:v>
                </c:pt>
                <c:pt idx="16">
                  <c:v>Gansu</c:v>
                </c:pt>
                <c:pt idx="17">
                  <c:v>Hunan</c:v>
                </c:pt>
                <c:pt idx="18">
                  <c:v>Henan</c:v>
                </c:pt>
                <c:pt idx="19">
                  <c:v>Jiangxi</c:v>
                </c:pt>
                <c:pt idx="20">
                  <c:v>Shanxi</c:v>
                </c:pt>
                <c:pt idx="21">
                  <c:v>Anhui</c:v>
                </c:pt>
                <c:pt idx="22">
                  <c:v>Heilongjiang</c:v>
                </c:pt>
                <c:pt idx="23">
                  <c:v>Jilin</c:v>
                </c:pt>
              </c:strCache>
            </c:strRef>
          </c:cat>
          <c:val>
            <c:numRef>
              <c:f>'figure 2'!$E$2:$E$25</c:f>
              <c:numCache>
                <c:formatCode>0.0_ </c:formatCode>
                <c:ptCount val="24"/>
                <c:pt idx="0">
                  <c:v>83.676680000000005</c:v>
                </c:pt>
                <c:pt idx="1">
                  <c:v>78.563940000000002</c:v>
                </c:pt>
                <c:pt idx="2">
                  <c:v>73.279510000000002</c:v>
                </c:pt>
                <c:pt idx="3">
                  <c:v>83.233199999999997</c:v>
                </c:pt>
                <c:pt idx="4">
                  <c:v>66.856830000000002</c:v>
                </c:pt>
                <c:pt idx="5">
                  <c:v>64.001369999999994</c:v>
                </c:pt>
                <c:pt idx="6">
                  <c:v>74.060310000000001</c:v>
                </c:pt>
                <c:pt idx="7">
                  <c:v>74.836429999999993</c:v>
                </c:pt>
                <c:pt idx="8">
                  <c:v>79.982439999999997</c:v>
                </c:pt>
                <c:pt idx="9">
                  <c:v>66.950909999999993</c:v>
                </c:pt>
                <c:pt idx="10">
                  <c:v>74.293170000000003</c:v>
                </c:pt>
                <c:pt idx="11">
                  <c:v>69.881709999999998</c:v>
                </c:pt>
                <c:pt idx="12">
                  <c:v>74.185789999999997</c:v>
                </c:pt>
                <c:pt idx="13">
                  <c:v>66.084109999999995</c:v>
                </c:pt>
                <c:pt idx="14">
                  <c:v>51.560499999999998</c:v>
                </c:pt>
                <c:pt idx="15">
                  <c:v>74.415199999999999</c:v>
                </c:pt>
                <c:pt idx="16">
                  <c:v>69.007559999999998</c:v>
                </c:pt>
                <c:pt idx="17">
                  <c:v>71.430400000000006</c:v>
                </c:pt>
                <c:pt idx="18">
                  <c:v>71.244039999999998</c:v>
                </c:pt>
                <c:pt idx="19">
                  <c:v>71.897090000000006</c:v>
                </c:pt>
                <c:pt idx="20">
                  <c:v>61.50188</c:v>
                </c:pt>
                <c:pt idx="21">
                  <c:v>68.822410000000005</c:v>
                </c:pt>
                <c:pt idx="22">
                  <c:v>50.435740000000003</c:v>
                </c:pt>
                <c:pt idx="23">
                  <c:v>63.835500000000003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0A-40B0-B59E-728DC954DDD6}"/>
            </c:ext>
          </c:extLst>
        </c:ser>
        <c:ser>
          <c:idx val="3"/>
          <c:order val="3"/>
          <c:tx>
            <c:strRef>
              <c:f>'figure 2'!$F$1</c:f>
              <c:strCache>
                <c:ptCount val="1"/>
                <c:pt idx="0">
                  <c:v>2008 </c:v>
                </c:pt>
              </c:strCache>
            </c:strRef>
          </c:tx>
          <c:spPr>
            <a:solidFill>
              <a:srgbClr val="E7E6E6">
                <a:lumMod val="25000"/>
              </a:srgbClr>
            </a:solidFill>
            <a:ln>
              <a:noFill/>
            </a:ln>
            <a:effectLst/>
          </c:spPr>
          <c:invertIfNegative val="0"/>
          <c:cat>
            <c:strRef>
              <c:f>'figure 2'!$B$2:$B$25</c:f>
              <c:strCache>
                <c:ptCount val="24"/>
                <c:pt idx="0">
                  <c:v>Fujian</c:v>
                </c:pt>
                <c:pt idx="1">
                  <c:v>Zhejiang</c:v>
                </c:pt>
                <c:pt idx="2">
                  <c:v>Qinghai</c:v>
                </c:pt>
                <c:pt idx="3">
                  <c:v>Guangdong</c:v>
                </c:pt>
                <c:pt idx="4">
                  <c:v>Shaanxi</c:v>
                </c:pt>
                <c:pt idx="5">
                  <c:v>Guizhou</c:v>
                </c:pt>
                <c:pt idx="6">
                  <c:v>Guangxi</c:v>
                </c:pt>
                <c:pt idx="7">
                  <c:v>Hubei</c:v>
                </c:pt>
                <c:pt idx="8">
                  <c:v>Liaoning</c:v>
                </c:pt>
                <c:pt idx="9">
                  <c:v>Sichuan</c:v>
                </c:pt>
                <c:pt idx="10">
                  <c:v>Shandong</c:v>
                </c:pt>
                <c:pt idx="11">
                  <c:v>Yunnan</c:v>
                </c:pt>
                <c:pt idx="12">
                  <c:v>Jiangsu</c:v>
                </c:pt>
                <c:pt idx="13">
                  <c:v>Chongqing</c:v>
                </c:pt>
                <c:pt idx="14">
                  <c:v>Ningxia</c:v>
                </c:pt>
                <c:pt idx="15">
                  <c:v>Hebei</c:v>
                </c:pt>
                <c:pt idx="16">
                  <c:v>Gansu</c:v>
                </c:pt>
                <c:pt idx="17">
                  <c:v>Hunan</c:v>
                </c:pt>
                <c:pt idx="18">
                  <c:v>Henan</c:v>
                </c:pt>
                <c:pt idx="19">
                  <c:v>Jiangxi</c:v>
                </c:pt>
                <c:pt idx="20">
                  <c:v>Shanxi</c:v>
                </c:pt>
                <c:pt idx="21">
                  <c:v>Anhui</c:v>
                </c:pt>
                <c:pt idx="22">
                  <c:v>Heilongjiang</c:v>
                </c:pt>
                <c:pt idx="23">
                  <c:v>Jilin</c:v>
                </c:pt>
              </c:strCache>
            </c:strRef>
          </c:cat>
          <c:val>
            <c:numRef>
              <c:f>'figure 2'!$F$2:$F$25</c:f>
              <c:numCache>
                <c:formatCode>0.0_ </c:formatCode>
                <c:ptCount val="24"/>
                <c:pt idx="0">
                  <c:v>92.152690000000007</c:v>
                </c:pt>
                <c:pt idx="1">
                  <c:v>90.617720000000006</c:v>
                </c:pt>
                <c:pt idx="2">
                  <c:v>88.643799999999999</c:v>
                </c:pt>
                <c:pt idx="3">
                  <c:v>91.341449999999995</c:v>
                </c:pt>
                <c:pt idx="4">
                  <c:v>83.924009999999996</c:v>
                </c:pt>
                <c:pt idx="5">
                  <c:v>73.773499999999999</c:v>
                </c:pt>
                <c:pt idx="6">
                  <c:v>86.526570000000007</c:v>
                </c:pt>
                <c:pt idx="7">
                  <c:v>85.778530000000003</c:v>
                </c:pt>
                <c:pt idx="8">
                  <c:v>86.097229999999996</c:v>
                </c:pt>
                <c:pt idx="9">
                  <c:v>83.737979999999993</c:v>
                </c:pt>
                <c:pt idx="10">
                  <c:v>87.106679999999997</c:v>
                </c:pt>
                <c:pt idx="11">
                  <c:v>78.938950000000006</c:v>
                </c:pt>
                <c:pt idx="12">
                  <c:v>83.132469999999998</c:v>
                </c:pt>
                <c:pt idx="13">
                  <c:v>74.999279999999999</c:v>
                </c:pt>
                <c:pt idx="14">
                  <c:v>74.747330000000005</c:v>
                </c:pt>
                <c:pt idx="15">
                  <c:v>86.375140000000002</c:v>
                </c:pt>
                <c:pt idx="16">
                  <c:v>76.040109999999999</c:v>
                </c:pt>
                <c:pt idx="17">
                  <c:v>82.384320000000002</c:v>
                </c:pt>
                <c:pt idx="18">
                  <c:v>79.881469999999993</c:v>
                </c:pt>
                <c:pt idx="19">
                  <c:v>74.673540000000003</c:v>
                </c:pt>
                <c:pt idx="20">
                  <c:v>72.805949999999996</c:v>
                </c:pt>
                <c:pt idx="21">
                  <c:v>75.116640000000004</c:v>
                </c:pt>
                <c:pt idx="22">
                  <c:v>57.736669999999997</c:v>
                </c:pt>
                <c:pt idx="23">
                  <c:v>71.025800000000004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0A-40B0-B59E-728DC954DDD6}"/>
            </c:ext>
          </c:extLst>
        </c:ser>
        <c:ser>
          <c:idx val="4"/>
          <c:order val="4"/>
          <c:tx>
            <c:strRef>
              <c:f>'figure 2'!$G$1</c:f>
              <c:strCache>
                <c:ptCount val="1"/>
                <c:pt idx="0">
                  <c:v>2018 </c:v>
                </c:pt>
              </c:strCache>
            </c:strRef>
          </c:tx>
          <c:spPr>
            <a:solidFill>
              <a:srgbClr val="2C03D9"/>
            </a:solidFill>
            <a:ln>
              <a:noFill/>
            </a:ln>
            <a:effectLst/>
          </c:spPr>
          <c:invertIfNegative val="0"/>
          <c:cat>
            <c:strRef>
              <c:f>'figure 2'!$B$2:$B$25</c:f>
              <c:strCache>
                <c:ptCount val="24"/>
                <c:pt idx="0">
                  <c:v>Fujian</c:v>
                </c:pt>
                <c:pt idx="1">
                  <c:v>Zhejiang</c:v>
                </c:pt>
                <c:pt idx="2">
                  <c:v>Qinghai</c:v>
                </c:pt>
                <c:pt idx="3">
                  <c:v>Guangdong</c:v>
                </c:pt>
                <c:pt idx="4">
                  <c:v>Shaanxi</c:v>
                </c:pt>
                <c:pt idx="5">
                  <c:v>Guizhou</c:v>
                </c:pt>
                <c:pt idx="6">
                  <c:v>Guangxi</c:v>
                </c:pt>
                <c:pt idx="7">
                  <c:v>Hubei</c:v>
                </c:pt>
                <c:pt idx="8">
                  <c:v>Liaoning</c:v>
                </c:pt>
                <c:pt idx="9">
                  <c:v>Sichuan</c:v>
                </c:pt>
                <c:pt idx="10">
                  <c:v>Shandong</c:v>
                </c:pt>
                <c:pt idx="11">
                  <c:v>Yunnan</c:v>
                </c:pt>
                <c:pt idx="12">
                  <c:v>Jiangsu</c:v>
                </c:pt>
                <c:pt idx="13">
                  <c:v>Chongqing</c:v>
                </c:pt>
                <c:pt idx="14">
                  <c:v>Ningxia</c:v>
                </c:pt>
                <c:pt idx="15">
                  <c:v>Hebei</c:v>
                </c:pt>
                <c:pt idx="16">
                  <c:v>Gansu</c:v>
                </c:pt>
                <c:pt idx="17">
                  <c:v>Hunan</c:v>
                </c:pt>
                <c:pt idx="18">
                  <c:v>Henan</c:v>
                </c:pt>
                <c:pt idx="19">
                  <c:v>Jiangxi</c:v>
                </c:pt>
                <c:pt idx="20">
                  <c:v>Shanxi</c:v>
                </c:pt>
                <c:pt idx="21">
                  <c:v>Anhui</c:v>
                </c:pt>
                <c:pt idx="22">
                  <c:v>Heilongjiang</c:v>
                </c:pt>
                <c:pt idx="23">
                  <c:v>Jilin</c:v>
                </c:pt>
              </c:strCache>
            </c:strRef>
          </c:cat>
          <c:val>
            <c:numRef>
              <c:f>'figure 2'!$G$2:$G$25</c:f>
              <c:numCache>
                <c:formatCode>0.0_ </c:formatCode>
                <c:ptCount val="24"/>
                <c:pt idx="0">
                  <c:v>96.335790000000003</c:v>
                </c:pt>
                <c:pt idx="1">
                  <c:v>94.541179999999997</c:v>
                </c:pt>
                <c:pt idx="2">
                  <c:v>94.326279999999997</c:v>
                </c:pt>
                <c:pt idx="3">
                  <c:v>93.61121</c:v>
                </c:pt>
                <c:pt idx="4">
                  <c:v>91.191890000000001</c:v>
                </c:pt>
                <c:pt idx="5">
                  <c:v>91.10754</c:v>
                </c:pt>
                <c:pt idx="6">
                  <c:v>90.874799999999993</c:v>
                </c:pt>
                <c:pt idx="7">
                  <c:v>89.025180000000006</c:v>
                </c:pt>
                <c:pt idx="8">
                  <c:v>87.935040000000001</c:v>
                </c:pt>
                <c:pt idx="9">
                  <c:v>87.548869999999994</c:v>
                </c:pt>
                <c:pt idx="10">
                  <c:v>86.890829999999994</c:v>
                </c:pt>
                <c:pt idx="11">
                  <c:v>86.886380000000003</c:v>
                </c:pt>
                <c:pt idx="12">
                  <c:v>86.373940000000005</c:v>
                </c:pt>
                <c:pt idx="13">
                  <c:v>85.954160000000002</c:v>
                </c:pt>
                <c:pt idx="14">
                  <c:v>85.116299999999995</c:v>
                </c:pt>
                <c:pt idx="15">
                  <c:v>85.023390000000006</c:v>
                </c:pt>
                <c:pt idx="16">
                  <c:v>84.71875</c:v>
                </c:pt>
                <c:pt idx="17">
                  <c:v>84.479320000000001</c:v>
                </c:pt>
                <c:pt idx="18">
                  <c:v>81.369380000000007</c:v>
                </c:pt>
                <c:pt idx="19">
                  <c:v>80.540499999999994</c:v>
                </c:pt>
                <c:pt idx="20">
                  <c:v>78.849130000000002</c:v>
                </c:pt>
                <c:pt idx="21">
                  <c:v>78.133250000000004</c:v>
                </c:pt>
                <c:pt idx="22">
                  <c:v>69.489519999999999</c:v>
                </c:pt>
                <c:pt idx="23">
                  <c:v>66.361649999999997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0A-40B0-B59E-728DC954D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025472"/>
        <c:axId val="164355392"/>
      </c:barChart>
      <c:catAx>
        <c:axId val="31402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164355392"/>
        <c:crosses val="autoZero"/>
        <c:auto val="1"/>
        <c:lblAlgn val="ctr"/>
        <c:lblOffset val="100"/>
        <c:noMultiLvlLbl val="0"/>
      </c:catAx>
      <c:valAx>
        <c:axId val="1643553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1402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992454068241501"/>
          <c:y val="3.5502958579881699E-2"/>
          <c:w val="0.66817016622922099"/>
          <c:h val="6.323313288749869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 sz="1400" b="1"/>
      </a:pPr>
      <a:endParaRPr lang="zh-CN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97694864537626"/>
          <c:y val="4.2914584472955271E-2"/>
          <c:w val="0.8299280464574641"/>
          <c:h val="0.816915294943238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[数字农业PPT图表.xlsx]Sheet2!$B$11</c:f>
              <c:strCache>
                <c:ptCount val="1"/>
                <c:pt idx="0">
                  <c:v>Installation quantity of agricultural IoT equipment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[数字农业PPT图表.xlsx]Sheet2!$A$12:$A$14</c:f>
              <c:numCache>
                <c:formatCode>General</c:formatCode>
                <c:ptCount val="3"/>
                <c:pt idx="0">
                  <c:v>2015</c:v>
                </c:pt>
                <c:pt idx="1">
                  <c:v>2018</c:v>
                </c:pt>
                <c:pt idx="2">
                  <c:v>2020</c:v>
                </c:pt>
              </c:numCache>
            </c:numRef>
          </c:cat>
          <c:val>
            <c:numRef>
              <c:f>[数字农业PPT图表.xlsx]Sheet2!$B$12:$B$14</c:f>
              <c:numCache>
                <c:formatCode>General</c:formatCode>
                <c:ptCount val="3"/>
                <c:pt idx="0">
                  <c:v>30</c:v>
                </c:pt>
                <c:pt idx="1">
                  <c:v>55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B-4746-854C-F32F5C6749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949451"/>
        <c:axId val="402831660"/>
      </c:barChart>
      <c:catAx>
        <c:axId val="6594945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402831660"/>
        <c:crosses val="autoZero"/>
        <c:auto val="1"/>
        <c:lblAlgn val="ctr"/>
        <c:lblOffset val="100"/>
        <c:noMultiLvlLbl val="0"/>
      </c:catAx>
      <c:valAx>
        <c:axId val="4028316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59494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4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56332320162106"/>
          <c:y val="4.9119541875447384E-2"/>
          <c:w val="0.82690982776089161"/>
          <c:h val="0.78088045812455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[数字农业PPT图表.xlsx]Sheet2!$B$49</c:f>
              <c:strCache>
                <c:ptCount val="1"/>
                <c:pt idx="0">
                  <c:v>Sales scale of agricultural IoT industry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[数字农业PPT图表.xlsx]Sheet2!$A$50:$A$56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[数字农业PPT图表.xlsx]Sheet2!$B$50:$B$56</c:f>
              <c:numCache>
                <c:formatCode>0_ </c:formatCode>
                <c:ptCount val="7"/>
                <c:pt idx="0">
                  <c:v>5</c:v>
                </c:pt>
                <c:pt idx="1">
                  <c:v>7</c:v>
                </c:pt>
                <c:pt idx="2">
                  <c:v>15</c:v>
                </c:pt>
                <c:pt idx="3">
                  <c:v>34</c:v>
                </c:pt>
                <c:pt idx="4">
                  <c:v>48</c:v>
                </c:pt>
                <c:pt idx="5">
                  <c:v>67</c:v>
                </c:pt>
                <c:pt idx="6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3E-4FDF-99F1-85ED4E0ED8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5344528"/>
        <c:axId val="713841985"/>
      </c:barChart>
      <c:catAx>
        <c:axId val="315344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713841985"/>
        <c:crosses val="autoZero"/>
        <c:auto val="1"/>
        <c:lblAlgn val="ctr"/>
        <c:lblOffset val="100"/>
        <c:noMultiLvlLbl val="0"/>
      </c:catAx>
      <c:valAx>
        <c:axId val="71384198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 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31534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710629921259806E-2"/>
          <c:y val="2.3067220764071202E-2"/>
          <c:w val="0.83385651793525795"/>
          <c:h val="0.74686570428696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[作图.xlsx]Sheet2!$C$41</c:f>
              <c:strCache>
                <c:ptCount val="1"/>
                <c:pt idx="0">
                  <c:v>Stock (Thousand)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922681805893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51B-4E77-B980-C1DD02F9E967}"/>
                </c:ext>
              </c:extLst>
            </c:dLbl>
            <c:dLbl>
              <c:idx val="1"/>
              <c:layout>
                <c:manualLayout>
                  <c:x val="-9.1916734252500704E-3"/>
                  <c:y val="-1.82746573501747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51B-4E77-B980-C1DD02F9E967}"/>
                </c:ext>
              </c:extLst>
            </c:dLbl>
            <c:dLbl>
              <c:idx val="2"/>
              <c:layout>
                <c:manualLayout>
                  <c:x val="-6.8937550689375498E-3"/>
                  <c:y val="-4.56866433754367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51B-4E77-B980-C1DD02F9E967}"/>
                </c:ext>
              </c:extLst>
            </c:dLbl>
            <c:dLbl>
              <c:idx val="3"/>
              <c:layout>
                <c:manualLayout>
                  <c:x val="-1.85185185185185E-2"/>
                  <c:y val="-9.40607363611931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51B-4E77-B980-C1DD02F9E967}"/>
                </c:ext>
              </c:extLst>
            </c:dLbl>
            <c:dLbl>
              <c:idx val="4"/>
              <c:layout>
                <c:manualLayout>
                  <c:x val="-9.1916734252500704E-3"/>
                  <c:y val="-9.13732867508734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51B-4E77-B980-C1DD02F9E967}"/>
                </c:ext>
              </c:extLst>
            </c:dLbl>
            <c:dLbl>
              <c:idx val="5"/>
              <c:layout>
                <c:manualLayout>
                  <c:x val="-1.85185185185185E-2"/>
                  <c:y val="-1.37059930126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51B-4E77-B980-C1DD02F9E967}"/>
                </c:ext>
              </c:extLst>
            </c:dLbl>
            <c:dLbl>
              <c:idx val="6"/>
              <c:layout>
                <c:manualLayout>
                  <c:x val="-9.1916734252500704E-3"/>
                  <c:y val="-4.83740929857565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51B-4E77-B980-C1DD02F9E9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[作图.xlsx]Sheet2!$B$42:$B$48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[作图.xlsx]Sheet2!$C$42:$C$48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14</c:v>
                </c:pt>
                <c:pt idx="4">
                  <c:v>30</c:v>
                </c:pt>
                <c:pt idx="5">
                  <c:v>51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1B-4E77-B980-C1DD02F9E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9867536"/>
        <c:axId val="639866256"/>
      </c:barChart>
      <c:lineChart>
        <c:grouping val="standard"/>
        <c:varyColors val="0"/>
        <c:ser>
          <c:idx val="1"/>
          <c:order val="1"/>
          <c:tx>
            <c:strRef>
              <c:f>[作图.xlsx]Sheet2!$D$41</c:f>
              <c:strCache>
                <c:ptCount val="1"/>
                <c:pt idx="0">
                  <c:v>Operation area (Million Mu)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9.1916734252500704E-3"/>
                  <c:y val="-3.224939532383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51B-4E77-B980-C1DD02F9E967}"/>
                </c:ext>
              </c:extLst>
            </c:dLbl>
            <c:dLbl>
              <c:idx val="1"/>
              <c:layout>
                <c:manualLayout>
                  <c:x val="0"/>
                  <c:y val="-3.2518140284869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51B-4E77-B980-C1DD02F9E967}"/>
                </c:ext>
              </c:extLst>
            </c:dLbl>
            <c:dLbl>
              <c:idx val="2"/>
              <c:layout>
                <c:manualLayout>
                  <c:x val="1.6220600162206E-2"/>
                  <c:y val="-3.2518140284869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51B-4E77-B980-C1DD02F9E967}"/>
                </c:ext>
              </c:extLst>
            </c:dLbl>
            <c:dLbl>
              <c:idx val="3"/>
              <c:layout>
                <c:manualLayout>
                  <c:x val="9.3268450932684505E-3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51B-4E77-B980-C1DD02F9E967}"/>
                </c:ext>
              </c:extLst>
            </c:dLbl>
            <c:dLbl>
              <c:idx val="4"/>
              <c:layout>
                <c:manualLayout>
                  <c:x val="1.16247634495809E-2"/>
                  <c:y val="1.85434023112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51B-4E77-B980-C1DD02F9E967}"/>
                </c:ext>
              </c:extLst>
            </c:dLbl>
            <c:dLbl>
              <c:idx val="5"/>
              <c:layout>
                <c:manualLayout>
                  <c:x val="1.39226818058935E-2"/>
                  <c:y val="9.13732867508734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51B-4E77-B980-C1DD02F9E967}"/>
                </c:ext>
              </c:extLst>
            </c:dLbl>
            <c:dLbl>
              <c:idx val="6"/>
              <c:layout>
                <c:manualLayout>
                  <c:x val="-1.2510972097680401E-2"/>
                  <c:y val="7.17542630080461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51B-4E77-B980-C1DD02F9E9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[作图.xlsx]Sheet2!$B$42:$B$48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[作图.xlsx]Sheet2!$D$42:$D$48</c:f>
              <c:numCache>
                <c:formatCode>General</c:formatCode>
                <c:ptCount val="7"/>
                <c:pt idx="0">
                  <c:v>4</c:v>
                </c:pt>
                <c:pt idx="1">
                  <c:v>12</c:v>
                </c:pt>
                <c:pt idx="2">
                  <c:v>29</c:v>
                </c:pt>
                <c:pt idx="3">
                  <c:v>78</c:v>
                </c:pt>
                <c:pt idx="4">
                  <c:v>267</c:v>
                </c:pt>
                <c:pt idx="5">
                  <c:v>441</c:v>
                </c:pt>
                <c:pt idx="6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051B-4E77-B980-C1DD02F9E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433336"/>
        <c:axId val="626432376"/>
      </c:lineChart>
      <c:catAx>
        <c:axId val="63986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39866256"/>
        <c:crosses val="autoZero"/>
        <c:auto val="1"/>
        <c:lblAlgn val="ctr"/>
        <c:lblOffset val="100"/>
        <c:noMultiLvlLbl val="0"/>
      </c:catAx>
      <c:valAx>
        <c:axId val="639866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39867536"/>
        <c:crosses val="autoZero"/>
        <c:crossBetween val="between"/>
      </c:valAx>
      <c:catAx>
        <c:axId val="626433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6432376"/>
        <c:crosses val="autoZero"/>
        <c:auto val="1"/>
        <c:lblAlgn val="ctr"/>
        <c:lblOffset val="100"/>
        <c:noMultiLvlLbl val="0"/>
      </c:catAx>
      <c:valAx>
        <c:axId val="6264323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26433336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ayout>
        <c:manualLayout>
          <c:xMode val="edge"/>
          <c:yMode val="edge"/>
          <c:x val="0.14779690691566999"/>
          <c:y val="0.89049699617695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[数字农业PPT图表.xlsx]Sheet1!$B$90:$B$98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2021E</c:v>
                </c:pt>
                <c:pt idx="5">
                  <c:v>2022E</c:v>
                </c:pt>
                <c:pt idx="6">
                  <c:v>2023E</c:v>
                </c:pt>
                <c:pt idx="7">
                  <c:v>2024E</c:v>
                </c:pt>
                <c:pt idx="8">
                  <c:v>2025E</c:v>
                </c:pt>
              </c:strCache>
            </c:strRef>
          </c:cat>
          <c:val>
            <c:numRef>
              <c:f>[数字农业PPT图表.xlsx]Sheet1!$C$90:$C$98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17</c:v>
                </c:pt>
                <c:pt idx="4">
                  <c:v>32</c:v>
                </c:pt>
                <c:pt idx="5">
                  <c:v>46</c:v>
                </c:pt>
                <c:pt idx="6">
                  <c:v>63</c:v>
                </c:pt>
                <c:pt idx="7">
                  <c:v>86</c:v>
                </c:pt>
                <c:pt idx="8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A4-4BB3-9F27-7AD76B8869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7455930"/>
        <c:axId val="866003129"/>
      </c:barChart>
      <c:catAx>
        <c:axId val="97745593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866003129"/>
        <c:crosses val="autoZero"/>
        <c:auto val="1"/>
        <c:lblAlgn val="ctr"/>
        <c:lblOffset val="100"/>
        <c:noMultiLvlLbl val="0"/>
      </c:catAx>
      <c:valAx>
        <c:axId val="86600312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97745593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[数字农业PPT图表.xlsx]Sheet1!$B$116:$B$125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2021E</c:v>
                </c:pt>
                <c:pt idx="8">
                  <c:v>2022E</c:v>
                </c:pt>
                <c:pt idx="9">
                  <c:v>2023E</c:v>
                </c:pt>
              </c:strCache>
            </c:strRef>
          </c:cat>
          <c:val>
            <c:numRef>
              <c:f>[数字农业PPT图表.xlsx]Sheet1!$C$116:$C$125</c:f>
              <c:numCache>
                <c:formatCode>General</c:formatCode>
                <c:ptCount val="10"/>
                <c:pt idx="0">
                  <c:v>260</c:v>
                </c:pt>
                <c:pt idx="1">
                  <c:v>300</c:v>
                </c:pt>
                <c:pt idx="2">
                  <c:v>360</c:v>
                </c:pt>
                <c:pt idx="3">
                  <c:v>430</c:v>
                </c:pt>
                <c:pt idx="4">
                  <c:v>520</c:v>
                </c:pt>
                <c:pt idx="5">
                  <c:v>700</c:v>
                </c:pt>
                <c:pt idx="6">
                  <c:v>980</c:v>
                </c:pt>
                <c:pt idx="7">
                  <c:v>1240</c:v>
                </c:pt>
                <c:pt idx="8">
                  <c:v>1530</c:v>
                </c:pt>
                <c:pt idx="9">
                  <c:v>1730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D6-4BB9-A20F-FF0B87AD1A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66102702"/>
        <c:axId val="977327630"/>
      </c:barChart>
      <c:catAx>
        <c:axId val="86610270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977327630"/>
        <c:crosses val="autoZero"/>
        <c:auto val="1"/>
        <c:lblAlgn val="ctr"/>
        <c:lblOffset val="100"/>
        <c:noMultiLvlLbl val="0"/>
      </c:catAx>
      <c:valAx>
        <c:axId val="97732763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86610270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22788203753352"/>
          <c:y val="4.2819949195811502E-2"/>
          <c:w val="0.79780160857908844"/>
          <c:h val="0.70419831370636188"/>
        </c:manualLayout>
      </c:layout>
      <c:lineChart>
        <c:grouping val="standard"/>
        <c:varyColors val="0"/>
        <c:ser>
          <c:idx val="1"/>
          <c:order val="0"/>
          <c:tx>
            <c:strRef>
              <c:f>[作图.xlsx]Sheet2!$D$28</c:f>
              <c:strCache>
                <c:ptCount val="1"/>
                <c:pt idx="0">
                  <c:v>proportion of total retails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[作图.xlsx]Sheet2!$B$29:$B$35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[作图.xlsx]Sheet2!$D$29:$D$35</c:f>
              <c:numCache>
                <c:formatCode>General</c:formatCode>
                <c:ptCount val="7"/>
                <c:pt idx="0">
                  <c:v>11</c:v>
                </c:pt>
                <c:pt idx="1">
                  <c:v>13</c:v>
                </c:pt>
                <c:pt idx="2">
                  <c:v>16</c:v>
                </c:pt>
                <c:pt idx="3">
                  <c:v>20</c:v>
                </c:pt>
                <c:pt idx="4">
                  <c:v>24</c:v>
                </c:pt>
                <c:pt idx="5">
                  <c:v>26</c:v>
                </c:pt>
                <c:pt idx="6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B2-48E4-BCF2-35FCA36D27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5407672"/>
        <c:axId val="385410232"/>
      </c:lineChart>
      <c:catAx>
        <c:axId val="385407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385410232"/>
        <c:crosses val="autoZero"/>
        <c:auto val="1"/>
        <c:lblAlgn val="ctr"/>
        <c:lblOffset val="100"/>
        <c:noMultiLvlLbl val="0"/>
      </c:catAx>
      <c:valAx>
        <c:axId val="385410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385407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[作图.xlsx]Sheet2!$B$18:$B$25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[作图.xlsx]Sheet2!$C$18:$C$25</c:f>
              <c:numCache>
                <c:formatCode>General</c:formatCode>
                <c:ptCount val="8"/>
                <c:pt idx="0">
                  <c:v>20</c:v>
                </c:pt>
                <c:pt idx="1">
                  <c:v>212</c:v>
                </c:pt>
                <c:pt idx="2">
                  <c:v>780</c:v>
                </c:pt>
                <c:pt idx="3">
                  <c:v>1311</c:v>
                </c:pt>
                <c:pt idx="4">
                  <c:v>2118</c:v>
                </c:pt>
                <c:pt idx="5">
                  <c:v>3202</c:v>
                </c:pt>
                <c:pt idx="6">
                  <c:v>4310</c:v>
                </c:pt>
                <c:pt idx="7">
                  <c:v>5425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D1-408A-BA49-E40034AEE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6432696"/>
        <c:axId val="626432056"/>
      </c:barChart>
      <c:catAx>
        <c:axId val="626432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26432056"/>
        <c:crosses val="autoZero"/>
        <c:auto val="1"/>
        <c:lblAlgn val="ctr"/>
        <c:lblOffset val="100"/>
        <c:noMultiLvlLbl val="0"/>
      </c:catAx>
      <c:valAx>
        <c:axId val="626432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26432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[作图.xlsx]Sheet2!$B$18:$B$25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[作图.xlsx]Sheet2!$C$18:$C$25</c:f>
              <c:numCache>
                <c:formatCode>General</c:formatCode>
                <c:ptCount val="8"/>
                <c:pt idx="0">
                  <c:v>20</c:v>
                </c:pt>
                <c:pt idx="1">
                  <c:v>212</c:v>
                </c:pt>
                <c:pt idx="2">
                  <c:v>780</c:v>
                </c:pt>
                <c:pt idx="3">
                  <c:v>1311</c:v>
                </c:pt>
                <c:pt idx="4">
                  <c:v>2118</c:v>
                </c:pt>
                <c:pt idx="5">
                  <c:v>3202</c:v>
                </c:pt>
                <c:pt idx="6">
                  <c:v>4310</c:v>
                </c:pt>
                <c:pt idx="7">
                  <c:v>5425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C7-4595-85A5-9A1D0304F3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6432696"/>
        <c:axId val="626432056"/>
      </c:barChart>
      <c:catAx>
        <c:axId val="626432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26432056"/>
        <c:crosses val="autoZero"/>
        <c:auto val="1"/>
        <c:lblAlgn val="ctr"/>
        <c:lblOffset val="100"/>
        <c:noMultiLvlLbl val="0"/>
      </c:catAx>
      <c:valAx>
        <c:axId val="626432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26432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016962648284502E-2"/>
          <c:y val="2.6388682055100501E-2"/>
          <c:w val="0.92551265075868605"/>
          <c:h val="0.75209988064469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'[5.30 ppt 图表制作.xlsx]Sheet1'!$B$90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'[5.30 ppt 图表制作.xlsx]Sheet1'!$A$91:$A$98</c:f>
              <c:strCache>
                <c:ptCount val="8"/>
                <c:pt idx="0">
                  <c:v>Zhejiang</c:v>
                </c:pt>
                <c:pt idx="1">
                  <c:v>Guangdong</c:v>
                </c:pt>
                <c:pt idx="2">
                  <c:v>Hubei</c:v>
                </c:pt>
                <c:pt idx="3">
                  <c:v>Sichuan</c:v>
                </c:pt>
                <c:pt idx="4">
                  <c:v>Shaanxi</c:v>
                </c:pt>
                <c:pt idx="5">
                  <c:v>liaoning</c:v>
                </c:pt>
                <c:pt idx="6">
                  <c:v>Jiangxi</c:v>
                </c:pt>
                <c:pt idx="7">
                  <c:v>Hebei</c:v>
                </c:pt>
              </c:strCache>
            </c:strRef>
          </c:cat>
          <c:val>
            <c:numRef>
              <c:f>'[5.30 ppt 图表制作.xlsx]Sheet1'!$B$91:$B$98</c:f>
              <c:numCache>
                <c:formatCode>General</c:formatCode>
                <c:ptCount val="8"/>
                <c:pt idx="0">
                  <c:v>1.1000000000000001</c:v>
                </c:pt>
                <c:pt idx="1">
                  <c:v>0.43</c:v>
                </c:pt>
                <c:pt idx="2">
                  <c:v>0.1</c:v>
                </c:pt>
                <c:pt idx="3">
                  <c:v>0.3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58-480B-8619-260E4DBE5707}"/>
            </c:ext>
          </c:extLst>
        </c:ser>
        <c:ser>
          <c:idx val="2"/>
          <c:order val="1"/>
          <c:tx>
            <c:strRef>
              <c:f>'[5.30 ppt 图表制作.xlsx]Sheet1'!$D$90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c:spPr>
          <c:invertIfNegative val="0"/>
          <c:cat>
            <c:strRef>
              <c:f>'[5.30 ppt 图表制作.xlsx]Sheet1'!$A$91:$A$98</c:f>
              <c:strCache>
                <c:ptCount val="8"/>
                <c:pt idx="0">
                  <c:v>Zhejiang</c:v>
                </c:pt>
                <c:pt idx="1">
                  <c:v>Guangdong</c:v>
                </c:pt>
                <c:pt idx="2">
                  <c:v>Hubei</c:v>
                </c:pt>
                <c:pt idx="3">
                  <c:v>Sichuan</c:v>
                </c:pt>
                <c:pt idx="4">
                  <c:v>Shaanxi</c:v>
                </c:pt>
                <c:pt idx="5">
                  <c:v>liaoning</c:v>
                </c:pt>
                <c:pt idx="6">
                  <c:v>Jiangxi</c:v>
                </c:pt>
                <c:pt idx="7">
                  <c:v>Hebei</c:v>
                </c:pt>
              </c:strCache>
            </c:strRef>
          </c:cat>
          <c:val>
            <c:numRef>
              <c:f>'[5.30 ppt 图表制作.xlsx]Sheet1'!$D$91:$D$98</c:f>
              <c:numCache>
                <c:formatCode>General</c:formatCode>
                <c:ptCount val="8"/>
                <c:pt idx="0">
                  <c:v>1.01</c:v>
                </c:pt>
                <c:pt idx="1">
                  <c:v>2.04</c:v>
                </c:pt>
                <c:pt idx="2">
                  <c:v>0.51</c:v>
                </c:pt>
                <c:pt idx="3">
                  <c:v>3.02</c:v>
                </c:pt>
                <c:pt idx="4">
                  <c:v>1.01</c:v>
                </c:pt>
                <c:pt idx="5">
                  <c:v>2.3199999999999998</c:v>
                </c:pt>
                <c:pt idx="6">
                  <c:v>0.37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58-480B-8619-260E4DBE5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6456879"/>
        <c:axId val="834973529"/>
      </c:barChart>
      <c:catAx>
        <c:axId val="79645687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834973529"/>
        <c:crosses val="autoZero"/>
        <c:auto val="1"/>
        <c:lblAlgn val="ctr"/>
        <c:lblOffset val="100"/>
        <c:noMultiLvlLbl val="0"/>
      </c:catAx>
      <c:valAx>
        <c:axId val="83497352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);[Red]\(#,##0.0\)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796456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ayout>
        <c:manualLayout>
          <c:xMode val="edge"/>
          <c:yMode val="edge"/>
          <c:x val="0.57511655072824497"/>
          <c:y val="4.5889271287105099E-2"/>
          <c:w val="0.32872328780269799"/>
          <c:h val="7.0119663932552007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6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[工作簿1.xlsx]Sheet1!$B$1</c:f>
              <c:strCache>
                <c:ptCount val="1"/>
                <c:pt idx="0">
                  <c:v>Rural online retail sales value of food and beverage (billion yuan)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[工作簿1.xlsx]Sheet1!$A$2:$A$5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[工作簿1.xlsx]Sheet1!$B$2:$B$5</c:f>
              <c:numCache>
                <c:formatCode>General</c:formatCode>
                <c:ptCount val="4"/>
                <c:pt idx="0">
                  <c:v>64</c:v>
                </c:pt>
                <c:pt idx="1">
                  <c:v>103</c:v>
                </c:pt>
                <c:pt idx="2">
                  <c:v>145</c:v>
                </c:pt>
                <c:pt idx="3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12-4411-B08D-E69041322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748984"/>
        <c:axId val="564750904"/>
      </c:barChart>
      <c:lineChart>
        <c:grouping val="standard"/>
        <c:varyColors val="0"/>
        <c:ser>
          <c:idx val="1"/>
          <c:order val="1"/>
          <c:tx>
            <c:strRef>
              <c:f>[工作簿1.xlsx]Sheet1!$C$1</c:f>
              <c:strCache>
                <c:ptCount val="1"/>
                <c:pt idx="0">
                  <c:v>Share of rural online retail sales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[工作簿1.xlsx]Sheet1!$A$2:$A$5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[工作簿1.xlsx]Sheet1!$C$2:$C$5</c:f>
              <c:numCache>
                <c:formatCode>General</c:formatCode>
                <c:ptCount val="4"/>
                <c:pt idx="0">
                  <c:v>7.1</c:v>
                </c:pt>
                <c:pt idx="1">
                  <c:v>8.3000000000000007</c:v>
                </c:pt>
                <c:pt idx="2">
                  <c:v>10.6</c:v>
                </c:pt>
                <c:pt idx="3">
                  <c:v>10.7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12-4411-B08D-E69041322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4755384"/>
        <c:axId val="564755064"/>
      </c:lineChart>
      <c:catAx>
        <c:axId val="56474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64750904"/>
        <c:crosses val="autoZero"/>
        <c:auto val="1"/>
        <c:lblAlgn val="ctr"/>
        <c:lblOffset val="100"/>
        <c:noMultiLvlLbl val="0"/>
      </c:catAx>
      <c:valAx>
        <c:axId val="564750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64748984"/>
        <c:crosses val="autoZero"/>
        <c:crossBetween val="between"/>
      </c:valAx>
      <c:catAx>
        <c:axId val="564755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4755064"/>
        <c:crosses val="autoZero"/>
        <c:auto val="1"/>
        <c:lblAlgn val="ctr"/>
        <c:lblOffset val="100"/>
        <c:noMultiLvlLbl val="0"/>
      </c:catAx>
      <c:valAx>
        <c:axId val="5647550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64755384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888740097963944E-3"/>
          <c:y val="0.76183068319564851"/>
          <c:w val="0.96698769796632578"/>
          <c:h val="0.17089894164264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549868766404204E-2"/>
          <c:y val="2.9859075307894199E-2"/>
          <c:w val="0.90045013123359596"/>
          <c:h val="0.78158086008479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'figure 3'!$C$1</c:f>
              <c:strCache>
                <c:ptCount val="1"/>
                <c:pt idx="0">
                  <c:v>1978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'figure 3'!$B$2:$B$25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Chongqing</c:v>
                </c:pt>
                <c:pt idx="3">
                  <c:v>Hubei</c:v>
                </c:pt>
                <c:pt idx="4">
                  <c:v>Jiangxi</c:v>
                </c:pt>
                <c:pt idx="5">
                  <c:v>Guangdong</c:v>
                </c:pt>
                <c:pt idx="6">
                  <c:v>Fujian</c:v>
                </c:pt>
                <c:pt idx="7">
                  <c:v>Hebei</c:v>
                </c:pt>
                <c:pt idx="8">
                  <c:v>Shandong</c:v>
                </c:pt>
                <c:pt idx="9">
                  <c:v>Sichuan</c:v>
                </c:pt>
                <c:pt idx="10">
                  <c:v>Anhui</c:v>
                </c:pt>
                <c:pt idx="11">
                  <c:v>Hunan</c:v>
                </c:pt>
                <c:pt idx="12">
                  <c:v>Guizhou</c:v>
                </c:pt>
                <c:pt idx="13">
                  <c:v>Henan</c:v>
                </c:pt>
                <c:pt idx="14">
                  <c:v>Qinghai</c:v>
                </c:pt>
                <c:pt idx="15">
                  <c:v>Guangxi</c:v>
                </c:pt>
                <c:pt idx="16">
                  <c:v>Shaanxi</c:v>
                </c:pt>
                <c:pt idx="17">
                  <c:v>Liaoning</c:v>
                </c:pt>
                <c:pt idx="18">
                  <c:v>Gansu</c:v>
                </c:pt>
                <c:pt idx="19">
                  <c:v>Shanxi</c:v>
                </c:pt>
                <c:pt idx="20">
                  <c:v>Ningxia</c:v>
                </c:pt>
                <c:pt idx="21">
                  <c:v>Yunnan</c:v>
                </c:pt>
                <c:pt idx="22">
                  <c:v>Jilin</c:v>
                </c:pt>
                <c:pt idx="23">
                  <c:v>Heilongjiang</c:v>
                </c:pt>
              </c:strCache>
            </c:strRef>
          </c:cat>
          <c:val>
            <c:numRef>
              <c:f>'figure 3'!$C$2:$C$25</c:f>
              <c:numCache>
                <c:formatCode>0.0_ </c:formatCode>
                <c:ptCount val="24"/>
                <c:pt idx="0">
                  <c:v>19.682770000000001</c:v>
                </c:pt>
                <c:pt idx="1">
                  <c:v>8.3917909999999996</c:v>
                </c:pt>
                <c:pt idx="2">
                  <c:v>6.3401420000000002</c:v>
                </c:pt>
                <c:pt idx="3">
                  <c:v>7.7344229999999996</c:v>
                </c:pt>
                <c:pt idx="4">
                  <c:v>3.9916659999999999</c:v>
                </c:pt>
                <c:pt idx="5">
                  <c:v>6.3100529999999999</c:v>
                </c:pt>
                <c:pt idx="6">
                  <c:v>4.4406970000000001</c:v>
                </c:pt>
                <c:pt idx="7">
                  <c:v>7.1527859999999999</c:v>
                </c:pt>
                <c:pt idx="8">
                  <c:v>7.9979810000000002</c:v>
                </c:pt>
                <c:pt idx="9">
                  <c:v>5.0386740000000003</c:v>
                </c:pt>
                <c:pt idx="10">
                  <c:v>3.188259</c:v>
                </c:pt>
                <c:pt idx="11">
                  <c:v>7.1514620000000004</c:v>
                </c:pt>
                <c:pt idx="12">
                  <c:v>3.4689480000000001</c:v>
                </c:pt>
                <c:pt idx="13">
                  <c:v>5.1724139999999998</c:v>
                </c:pt>
                <c:pt idx="14">
                  <c:v>1.492537</c:v>
                </c:pt>
                <c:pt idx="15">
                  <c:v>6.0844610000000001</c:v>
                </c:pt>
                <c:pt idx="16">
                  <c:v>7.7837199999999998</c:v>
                </c:pt>
                <c:pt idx="17">
                  <c:v>16.626470000000001</c:v>
                </c:pt>
                <c:pt idx="18">
                  <c:v>4.0209469999999996</c:v>
                </c:pt>
                <c:pt idx="19">
                  <c:v>10.678660000000001</c:v>
                </c:pt>
                <c:pt idx="20">
                  <c:v>6.2086870000000003</c:v>
                </c:pt>
                <c:pt idx="21">
                  <c:v>4.8313579999999998</c:v>
                </c:pt>
                <c:pt idx="22">
                  <c:v>8.2528810000000004</c:v>
                </c:pt>
                <c:pt idx="23">
                  <c:v>10.39194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75-4A65-A39D-D793B73FD05A}"/>
            </c:ext>
          </c:extLst>
        </c:ser>
        <c:ser>
          <c:idx val="1"/>
          <c:order val="1"/>
          <c:tx>
            <c:strRef>
              <c:f>'figure 3'!$D$1</c:f>
              <c:strCache>
                <c:ptCount val="1"/>
                <c:pt idx="0">
                  <c:v>1988 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'figure 3'!$B$2:$B$25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Chongqing</c:v>
                </c:pt>
                <c:pt idx="3">
                  <c:v>Hubei</c:v>
                </c:pt>
                <c:pt idx="4">
                  <c:v>Jiangxi</c:v>
                </c:pt>
                <c:pt idx="5">
                  <c:v>Guangdong</c:v>
                </c:pt>
                <c:pt idx="6">
                  <c:v>Fujian</c:v>
                </c:pt>
                <c:pt idx="7">
                  <c:v>Hebei</c:v>
                </c:pt>
                <c:pt idx="8">
                  <c:v>Shandong</c:v>
                </c:pt>
                <c:pt idx="9">
                  <c:v>Sichuan</c:v>
                </c:pt>
                <c:pt idx="10">
                  <c:v>Anhui</c:v>
                </c:pt>
                <c:pt idx="11">
                  <c:v>Hunan</c:v>
                </c:pt>
                <c:pt idx="12">
                  <c:v>Guizhou</c:v>
                </c:pt>
                <c:pt idx="13">
                  <c:v>Henan</c:v>
                </c:pt>
                <c:pt idx="14">
                  <c:v>Qinghai</c:v>
                </c:pt>
                <c:pt idx="15">
                  <c:v>Guangxi</c:v>
                </c:pt>
                <c:pt idx="16">
                  <c:v>Shaanxi</c:v>
                </c:pt>
                <c:pt idx="17">
                  <c:v>Liaoning</c:v>
                </c:pt>
                <c:pt idx="18">
                  <c:v>Gansu</c:v>
                </c:pt>
                <c:pt idx="19">
                  <c:v>Shanxi</c:v>
                </c:pt>
                <c:pt idx="20">
                  <c:v>Ningxia</c:v>
                </c:pt>
                <c:pt idx="21">
                  <c:v>Yunnan</c:v>
                </c:pt>
                <c:pt idx="22">
                  <c:v>Jilin</c:v>
                </c:pt>
                <c:pt idx="23">
                  <c:v>Heilongjiang</c:v>
                </c:pt>
              </c:strCache>
            </c:strRef>
          </c:cat>
          <c:val>
            <c:numRef>
              <c:f>'figure 3'!$D$2:$D$25</c:f>
              <c:numCache>
                <c:formatCode>0.0_ </c:formatCode>
                <c:ptCount val="24"/>
                <c:pt idx="0">
                  <c:v>36.569899999999997</c:v>
                </c:pt>
                <c:pt idx="1">
                  <c:v>33.47898</c:v>
                </c:pt>
                <c:pt idx="2">
                  <c:v>14.75497</c:v>
                </c:pt>
                <c:pt idx="3">
                  <c:v>14.521979999999999</c:v>
                </c:pt>
                <c:pt idx="4">
                  <c:v>18.250779999999999</c:v>
                </c:pt>
                <c:pt idx="5">
                  <c:v>30.730450000000001</c:v>
                </c:pt>
                <c:pt idx="6">
                  <c:v>22.729600000000001</c:v>
                </c:pt>
                <c:pt idx="7">
                  <c:v>26.121919999999999</c:v>
                </c:pt>
                <c:pt idx="8">
                  <c:v>22.623760000000001</c:v>
                </c:pt>
                <c:pt idx="9">
                  <c:v>13.901260000000001</c:v>
                </c:pt>
                <c:pt idx="10">
                  <c:v>16.275210000000001</c:v>
                </c:pt>
                <c:pt idx="11">
                  <c:v>18.557040000000001</c:v>
                </c:pt>
                <c:pt idx="12">
                  <c:v>8.0516629999999996</c:v>
                </c:pt>
                <c:pt idx="13">
                  <c:v>17.941680000000002</c:v>
                </c:pt>
                <c:pt idx="14">
                  <c:v>11.68923</c:v>
                </c:pt>
                <c:pt idx="15">
                  <c:v>9.2171120000000002</c:v>
                </c:pt>
                <c:pt idx="16">
                  <c:v>16.12846</c:v>
                </c:pt>
                <c:pt idx="17">
                  <c:v>27.901060000000001</c:v>
                </c:pt>
                <c:pt idx="18">
                  <c:v>19.143979999999999</c:v>
                </c:pt>
                <c:pt idx="19">
                  <c:v>23.696249999999999</c:v>
                </c:pt>
                <c:pt idx="20">
                  <c:v>12.797980000000001</c:v>
                </c:pt>
                <c:pt idx="21">
                  <c:v>9.0102170000000008</c:v>
                </c:pt>
                <c:pt idx="22">
                  <c:v>14.260719999999999</c:v>
                </c:pt>
                <c:pt idx="23">
                  <c:v>14.74161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75-4A65-A39D-D793B73FD05A}"/>
            </c:ext>
          </c:extLst>
        </c:ser>
        <c:ser>
          <c:idx val="2"/>
          <c:order val="2"/>
          <c:tx>
            <c:strRef>
              <c:f>'figure 3'!$E$1</c:f>
              <c:strCache>
                <c:ptCount val="1"/>
                <c:pt idx="0">
                  <c:v>1998 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'figure 3'!$B$2:$B$25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Chongqing</c:v>
                </c:pt>
                <c:pt idx="3">
                  <c:v>Hubei</c:v>
                </c:pt>
                <c:pt idx="4">
                  <c:v>Jiangxi</c:v>
                </c:pt>
                <c:pt idx="5">
                  <c:v>Guangdong</c:v>
                </c:pt>
                <c:pt idx="6">
                  <c:v>Fujian</c:v>
                </c:pt>
                <c:pt idx="7">
                  <c:v>Hebei</c:v>
                </c:pt>
                <c:pt idx="8">
                  <c:v>Shandong</c:v>
                </c:pt>
                <c:pt idx="9">
                  <c:v>Sichuan</c:v>
                </c:pt>
                <c:pt idx="10">
                  <c:v>Anhui</c:v>
                </c:pt>
                <c:pt idx="11">
                  <c:v>Hunan</c:v>
                </c:pt>
                <c:pt idx="12">
                  <c:v>Guizhou</c:v>
                </c:pt>
                <c:pt idx="13">
                  <c:v>Henan</c:v>
                </c:pt>
                <c:pt idx="14">
                  <c:v>Qinghai</c:v>
                </c:pt>
                <c:pt idx="15">
                  <c:v>Guangxi</c:v>
                </c:pt>
                <c:pt idx="16">
                  <c:v>Shaanxi</c:v>
                </c:pt>
                <c:pt idx="17">
                  <c:v>Liaoning</c:v>
                </c:pt>
                <c:pt idx="18">
                  <c:v>Gansu</c:v>
                </c:pt>
                <c:pt idx="19">
                  <c:v>Shanxi</c:v>
                </c:pt>
                <c:pt idx="20">
                  <c:v>Ningxia</c:v>
                </c:pt>
                <c:pt idx="21">
                  <c:v>Yunnan</c:v>
                </c:pt>
                <c:pt idx="22">
                  <c:v>Jilin</c:v>
                </c:pt>
                <c:pt idx="23">
                  <c:v>Heilongjiang</c:v>
                </c:pt>
              </c:strCache>
            </c:strRef>
          </c:cat>
          <c:val>
            <c:numRef>
              <c:f>'figure 3'!$E$2:$E$25</c:f>
              <c:numCache>
                <c:formatCode>0.0_ </c:formatCode>
                <c:ptCount val="24"/>
                <c:pt idx="0">
                  <c:v>47.402810000000002</c:v>
                </c:pt>
                <c:pt idx="1">
                  <c:v>44.023739999999997</c:v>
                </c:pt>
                <c:pt idx="2">
                  <c:v>28.345040000000001</c:v>
                </c:pt>
                <c:pt idx="3">
                  <c:v>30.366340000000001</c:v>
                </c:pt>
                <c:pt idx="4">
                  <c:v>36.717480000000002</c:v>
                </c:pt>
                <c:pt idx="5">
                  <c:v>42.728000000000002</c:v>
                </c:pt>
                <c:pt idx="6">
                  <c:v>35.283920000000002</c:v>
                </c:pt>
                <c:pt idx="7">
                  <c:v>37.956679999999999</c:v>
                </c:pt>
                <c:pt idx="8">
                  <c:v>30.836549999999999</c:v>
                </c:pt>
                <c:pt idx="9">
                  <c:v>26.572659999999999</c:v>
                </c:pt>
                <c:pt idx="10">
                  <c:v>26.664560000000002</c:v>
                </c:pt>
                <c:pt idx="11">
                  <c:v>25.799320000000002</c:v>
                </c:pt>
                <c:pt idx="12">
                  <c:v>17.492999999999999</c:v>
                </c:pt>
                <c:pt idx="13">
                  <c:v>22.789629999999999</c:v>
                </c:pt>
                <c:pt idx="14">
                  <c:v>14.91563</c:v>
                </c:pt>
                <c:pt idx="15">
                  <c:v>22.439800000000002</c:v>
                </c:pt>
                <c:pt idx="16">
                  <c:v>22.748259999999998</c:v>
                </c:pt>
                <c:pt idx="17">
                  <c:v>32.13673</c:v>
                </c:pt>
                <c:pt idx="18">
                  <c:v>24.586980000000001</c:v>
                </c:pt>
                <c:pt idx="19">
                  <c:v>34.01052</c:v>
                </c:pt>
                <c:pt idx="20">
                  <c:v>19.102360000000001</c:v>
                </c:pt>
                <c:pt idx="21">
                  <c:v>12.93871</c:v>
                </c:pt>
                <c:pt idx="22">
                  <c:v>16.112279999999998</c:v>
                </c:pt>
                <c:pt idx="23">
                  <c:v>15.923920000000001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75-4A65-A39D-D793B73FD05A}"/>
            </c:ext>
          </c:extLst>
        </c:ser>
        <c:ser>
          <c:idx val="3"/>
          <c:order val="3"/>
          <c:tx>
            <c:strRef>
              <c:f>'figure 3'!$F$1</c:f>
              <c:strCache>
                <c:ptCount val="1"/>
                <c:pt idx="0">
                  <c:v>2008 </c:v>
                </c:pt>
              </c:strCache>
            </c:strRef>
          </c:tx>
          <c:spPr>
            <a:solidFill>
              <a:srgbClr val="44546A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'figure 3'!$B$2:$B$25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Chongqing</c:v>
                </c:pt>
                <c:pt idx="3">
                  <c:v>Hubei</c:v>
                </c:pt>
                <c:pt idx="4">
                  <c:v>Jiangxi</c:v>
                </c:pt>
                <c:pt idx="5">
                  <c:v>Guangdong</c:v>
                </c:pt>
                <c:pt idx="6">
                  <c:v>Fujian</c:v>
                </c:pt>
                <c:pt idx="7">
                  <c:v>Hebei</c:v>
                </c:pt>
                <c:pt idx="8">
                  <c:v>Shandong</c:v>
                </c:pt>
                <c:pt idx="9">
                  <c:v>Sichuan</c:v>
                </c:pt>
                <c:pt idx="10">
                  <c:v>Anhui</c:v>
                </c:pt>
                <c:pt idx="11">
                  <c:v>Hunan</c:v>
                </c:pt>
                <c:pt idx="12">
                  <c:v>Guizhou</c:v>
                </c:pt>
                <c:pt idx="13">
                  <c:v>Henan</c:v>
                </c:pt>
                <c:pt idx="14">
                  <c:v>Qinghai</c:v>
                </c:pt>
                <c:pt idx="15">
                  <c:v>Guangxi</c:v>
                </c:pt>
                <c:pt idx="16">
                  <c:v>Shaanxi</c:v>
                </c:pt>
                <c:pt idx="17">
                  <c:v>Liaoning</c:v>
                </c:pt>
                <c:pt idx="18">
                  <c:v>Gansu</c:v>
                </c:pt>
                <c:pt idx="19">
                  <c:v>Shanxi</c:v>
                </c:pt>
                <c:pt idx="20">
                  <c:v>Ningxia</c:v>
                </c:pt>
                <c:pt idx="21">
                  <c:v>Yunnan</c:v>
                </c:pt>
                <c:pt idx="22">
                  <c:v>Jilin</c:v>
                </c:pt>
                <c:pt idx="23">
                  <c:v>Heilongjiang</c:v>
                </c:pt>
              </c:strCache>
            </c:strRef>
          </c:cat>
          <c:val>
            <c:numRef>
              <c:f>'figure 3'!$F$2:$F$25</c:f>
              <c:numCache>
                <c:formatCode>0.0_ </c:formatCode>
                <c:ptCount val="24"/>
                <c:pt idx="0">
                  <c:v>71.082700000000003</c:v>
                </c:pt>
                <c:pt idx="1">
                  <c:v>66.26764</c:v>
                </c:pt>
                <c:pt idx="2">
                  <c:v>51.004069999999999</c:v>
                </c:pt>
                <c:pt idx="3">
                  <c:v>52.098599999999998</c:v>
                </c:pt>
                <c:pt idx="4">
                  <c:v>47.969499999999996</c:v>
                </c:pt>
                <c:pt idx="5">
                  <c:v>53.774239999999999</c:v>
                </c:pt>
                <c:pt idx="6">
                  <c:v>53.117629999999998</c:v>
                </c:pt>
                <c:pt idx="7">
                  <c:v>48.935339999999997</c:v>
                </c:pt>
                <c:pt idx="8">
                  <c:v>49.563850000000002</c:v>
                </c:pt>
                <c:pt idx="9">
                  <c:v>44.224800000000002</c:v>
                </c:pt>
                <c:pt idx="10">
                  <c:v>47.169939999999997</c:v>
                </c:pt>
                <c:pt idx="11">
                  <c:v>43.576779999999999</c:v>
                </c:pt>
                <c:pt idx="12">
                  <c:v>40.088419999999999</c:v>
                </c:pt>
                <c:pt idx="13">
                  <c:v>41.610120000000002</c:v>
                </c:pt>
                <c:pt idx="14">
                  <c:v>37.733609999999999</c:v>
                </c:pt>
                <c:pt idx="15">
                  <c:v>33.740090000000002</c:v>
                </c:pt>
                <c:pt idx="16">
                  <c:v>37.765779999999999</c:v>
                </c:pt>
                <c:pt idx="17">
                  <c:v>43.137169999999998</c:v>
                </c:pt>
                <c:pt idx="18">
                  <c:v>33.063189999999999</c:v>
                </c:pt>
                <c:pt idx="19">
                  <c:v>40.656840000000003</c:v>
                </c:pt>
                <c:pt idx="20">
                  <c:v>39.184829999999998</c:v>
                </c:pt>
                <c:pt idx="21">
                  <c:v>21.486039999999999</c:v>
                </c:pt>
                <c:pt idx="22">
                  <c:v>30.982970000000002</c:v>
                </c:pt>
                <c:pt idx="23">
                  <c:v>29.836659999999998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75-4A65-A39D-D793B73FD05A}"/>
            </c:ext>
          </c:extLst>
        </c:ser>
        <c:ser>
          <c:idx val="4"/>
          <c:order val="4"/>
          <c:tx>
            <c:strRef>
              <c:f>'figure 3'!$G$1</c:f>
              <c:strCache>
                <c:ptCount val="1"/>
                <c:pt idx="0">
                  <c:v>2018 </c:v>
                </c:pt>
              </c:strCache>
            </c:strRef>
          </c:tx>
          <c:spPr>
            <a:solidFill>
              <a:srgbClr val="2C03D9"/>
            </a:solidFill>
            <a:ln>
              <a:noFill/>
            </a:ln>
            <a:effectLst/>
          </c:spPr>
          <c:invertIfNegative val="0"/>
          <c:cat>
            <c:strRef>
              <c:f>'figure 3'!$B$2:$B$25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Chongqing</c:v>
                </c:pt>
                <c:pt idx="3">
                  <c:v>Hubei</c:v>
                </c:pt>
                <c:pt idx="4">
                  <c:v>Jiangxi</c:v>
                </c:pt>
                <c:pt idx="5">
                  <c:v>Guangdong</c:v>
                </c:pt>
                <c:pt idx="6">
                  <c:v>Fujian</c:v>
                </c:pt>
                <c:pt idx="7">
                  <c:v>Hebei</c:v>
                </c:pt>
                <c:pt idx="8">
                  <c:v>Shandong</c:v>
                </c:pt>
                <c:pt idx="9">
                  <c:v>Sichuan</c:v>
                </c:pt>
                <c:pt idx="10">
                  <c:v>Anhui</c:v>
                </c:pt>
                <c:pt idx="11">
                  <c:v>Hunan</c:v>
                </c:pt>
                <c:pt idx="12">
                  <c:v>Guizhou</c:v>
                </c:pt>
                <c:pt idx="13">
                  <c:v>Henan</c:v>
                </c:pt>
                <c:pt idx="14">
                  <c:v>Qinghai</c:v>
                </c:pt>
                <c:pt idx="15">
                  <c:v>Guangxi</c:v>
                </c:pt>
                <c:pt idx="16">
                  <c:v>Shaanxi</c:v>
                </c:pt>
                <c:pt idx="17">
                  <c:v>Liaoning</c:v>
                </c:pt>
                <c:pt idx="18">
                  <c:v>Gansu</c:v>
                </c:pt>
                <c:pt idx="19">
                  <c:v>Shanxi</c:v>
                </c:pt>
                <c:pt idx="20">
                  <c:v>Ningxia</c:v>
                </c:pt>
                <c:pt idx="21">
                  <c:v>Yunnan</c:v>
                </c:pt>
                <c:pt idx="22">
                  <c:v>Jilin</c:v>
                </c:pt>
                <c:pt idx="23">
                  <c:v>Heilongjiang</c:v>
                </c:pt>
              </c:strCache>
            </c:strRef>
          </c:cat>
          <c:val>
            <c:numRef>
              <c:f>'figure 3'!$G$2:$G$25</c:f>
              <c:numCache>
                <c:formatCode>0.0_ </c:formatCode>
                <c:ptCount val="24"/>
                <c:pt idx="0">
                  <c:v>80.858329999999995</c:v>
                </c:pt>
                <c:pt idx="1">
                  <c:v>71.060649999999995</c:v>
                </c:pt>
                <c:pt idx="2">
                  <c:v>63.065300000000001</c:v>
                </c:pt>
                <c:pt idx="3">
                  <c:v>61.846490000000003</c:v>
                </c:pt>
                <c:pt idx="4">
                  <c:v>61.198500000000003</c:v>
                </c:pt>
                <c:pt idx="5">
                  <c:v>60.961379999999998</c:v>
                </c:pt>
                <c:pt idx="6">
                  <c:v>56.81306</c:v>
                </c:pt>
                <c:pt idx="7">
                  <c:v>55.202100000000002</c:v>
                </c:pt>
                <c:pt idx="8">
                  <c:v>55.094110000000001</c:v>
                </c:pt>
                <c:pt idx="9">
                  <c:v>54.215890000000002</c:v>
                </c:pt>
                <c:pt idx="10">
                  <c:v>52.75723</c:v>
                </c:pt>
                <c:pt idx="11">
                  <c:v>51.801850000000002</c:v>
                </c:pt>
                <c:pt idx="12">
                  <c:v>49.335740000000001</c:v>
                </c:pt>
                <c:pt idx="13">
                  <c:v>48.021129999999999</c:v>
                </c:pt>
                <c:pt idx="14">
                  <c:v>47.477350000000001</c:v>
                </c:pt>
                <c:pt idx="15">
                  <c:v>45.820549999999997</c:v>
                </c:pt>
                <c:pt idx="16">
                  <c:v>44.105130000000003</c:v>
                </c:pt>
                <c:pt idx="17">
                  <c:v>43.357570000000003</c:v>
                </c:pt>
                <c:pt idx="18">
                  <c:v>42.28145</c:v>
                </c:pt>
                <c:pt idx="19">
                  <c:v>41.551439999999999</c:v>
                </c:pt>
                <c:pt idx="20">
                  <c:v>41.259079999999997</c:v>
                </c:pt>
                <c:pt idx="21">
                  <c:v>34.790480000000002</c:v>
                </c:pt>
                <c:pt idx="22">
                  <c:v>34.41122</c:v>
                </c:pt>
                <c:pt idx="23">
                  <c:v>33.425260000000002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75-4A65-A39D-D793B73FD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026496"/>
        <c:axId val="312918592"/>
      </c:barChart>
      <c:catAx>
        <c:axId val="31402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12918592"/>
        <c:crosses val="autoZero"/>
        <c:auto val="1"/>
        <c:lblAlgn val="ctr"/>
        <c:lblOffset val="100"/>
        <c:noMultiLvlLbl val="0"/>
      </c:catAx>
      <c:valAx>
        <c:axId val="3129185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1402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7365188561225"/>
          <c:y val="4.7640227668125902E-2"/>
          <c:w val="0.67395299890329396"/>
          <c:h val="5.708699456046260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 sz="1400" b="1"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473126669977104E-2"/>
          <c:y val="4.9969776505209597E-2"/>
          <c:w val="0.879201484949516"/>
          <c:h val="0.77410038632811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'figure 4'!$B$1</c:f>
              <c:strCache>
                <c:ptCount val="1"/>
                <c:pt idx="0">
                  <c:v>1978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'figure 4'!$A$2:$A$25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Fujian</c:v>
                </c:pt>
                <c:pt idx="3">
                  <c:v>Guangdong</c:v>
                </c:pt>
                <c:pt idx="4">
                  <c:v>Shandong</c:v>
                </c:pt>
                <c:pt idx="5">
                  <c:v>Liaoning</c:v>
                </c:pt>
                <c:pt idx="6">
                  <c:v>Jiangxi</c:v>
                </c:pt>
                <c:pt idx="7">
                  <c:v>Hebei</c:v>
                </c:pt>
                <c:pt idx="8">
                  <c:v>Heilongjiang</c:v>
                </c:pt>
                <c:pt idx="9">
                  <c:v>Jilin</c:v>
                </c:pt>
                <c:pt idx="10">
                  <c:v>Hubei</c:v>
                </c:pt>
                <c:pt idx="11">
                  <c:v>Chongqing</c:v>
                </c:pt>
                <c:pt idx="12">
                  <c:v>Henan</c:v>
                </c:pt>
                <c:pt idx="13">
                  <c:v>Hunan</c:v>
                </c:pt>
                <c:pt idx="14">
                  <c:v>Anhui</c:v>
                </c:pt>
                <c:pt idx="15">
                  <c:v>Sichuan</c:v>
                </c:pt>
                <c:pt idx="16">
                  <c:v>Guangxi</c:v>
                </c:pt>
                <c:pt idx="17">
                  <c:v>Ningxia</c:v>
                </c:pt>
                <c:pt idx="18">
                  <c:v>Shanxi</c:v>
                </c:pt>
                <c:pt idx="19">
                  <c:v>Shaanxi</c:v>
                </c:pt>
                <c:pt idx="20">
                  <c:v>Yunnan</c:v>
                </c:pt>
                <c:pt idx="21">
                  <c:v>Qinghai</c:v>
                </c:pt>
                <c:pt idx="22">
                  <c:v>Guizhou</c:v>
                </c:pt>
                <c:pt idx="23">
                  <c:v>Gansu</c:v>
                </c:pt>
              </c:strCache>
            </c:strRef>
          </c:cat>
          <c:val>
            <c:numRef>
              <c:f>'figure 4'!$B$2:$B$25</c:f>
              <c:numCache>
                <c:formatCode>0.0_ </c:formatCode>
                <c:ptCount val="24"/>
                <c:pt idx="0">
                  <c:v>1099.231</c:v>
                </c:pt>
                <c:pt idx="1">
                  <c:v>955.17690000000005</c:v>
                </c:pt>
                <c:pt idx="2">
                  <c:v>768.93600000000004</c:v>
                </c:pt>
                <c:pt idx="3">
                  <c:v>1319.9259999999999</c:v>
                </c:pt>
                <c:pt idx="4">
                  <c:v>678.15890000000002</c:v>
                </c:pt>
                <c:pt idx="5">
                  <c:v>1025.1590000000001</c:v>
                </c:pt>
                <c:pt idx="6">
                  <c:v>881.93849999999998</c:v>
                </c:pt>
                <c:pt idx="7">
                  <c:v>632.47170000000006</c:v>
                </c:pt>
                <c:pt idx="8">
                  <c:v>1124.6010000000001</c:v>
                </c:pt>
                <c:pt idx="9">
                  <c:v>1028.258</c:v>
                </c:pt>
                <c:pt idx="10">
                  <c:v>747.36320000000001</c:v>
                </c:pt>
                <c:pt idx="11">
                  <c:v>935.65009999999995</c:v>
                </c:pt>
                <c:pt idx="12">
                  <c:v>526.75490000000002</c:v>
                </c:pt>
                <c:pt idx="13">
                  <c:v>1140.557</c:v>
                </c:pt>
                <c:pt idx="14">
                  <c:v>731.97640000000001</c:v>
                </c:pt>
                <c:pt idx="15">
                  <c:v>883.57870000000003</c:v>
                </c:pt>
                <c:pt idx="16">
                  <c:v>808.92660000000001</c:v>
                </c:pt>
                <c:pt idx="17">
                  <c:v>817.13620000000003</c:v>
                </c:pt>
                <c:pt idx="18">
                  <c:v>634.18439999999998</c:v>
                </c:pt>
                <c:pt idx="19">
                  <c:v>929.35699999999997</c:v>
                </c:pt>
                <c:pt idx="20">
                  <c:v>930.98209999999995</c:v>
                </c:pt>
                <c:pt idx="21">
                  <c:v>768.72770000000003</c:v>
                </c:pt>
                <c:pt idx="22">
                  <c:v>792.39790000000005</c:v>
                </c:pt>
                <c:pt idx="23">
                  <c:v>697.74019999999996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8-415F-8E9C-ED03FDD3B978}"/>
            </c:ext>
          </c:extLst>
        </c:ser>
        <c:ser>
          <c:idx val="1"/>
          <c:order val="1"/>
          <c:tx>
            <c:strRef>
              <c:f>'figure 4'!$C$1</c:f>
              <c:strCache>
                <c:ptCount val="1"/>
                <c:pt idx="0">
                  <c:v>1988 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'figure 4'!$A$2:$A$25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Fujian</c:v>
                </c:pt>
                <c:pt idx="3">
                  <c:v>Guangdong</c:v>
                </c:pt>
                <c:pt idx="4">
                  <c:v>Shandong</c:v>
                </c:pt>
                <c:pt idx="5">
                  <c:v>Liaoning</c:v>
                </c:pt>
                <c:pt idx="6">
                  <c:v>Jiangxi</c:v>
                </c:pt>
                <c:pt idx="7">
                  <c:v>Hebei</c:v>
                </c:pt>
                <c:pt idx="8">
                  <c:v>Heilongjiang</c:v>
                </c:pt>
                <c:pt idx="9">
                  <c:v>Jilin</c:v>
                </c:pt>
                <c:pt idx="10">
                  <c:v>Hubei</c:v>
                </c:pt>
                <c:pt idx="11">
                  <c:v>Chongqing</c:v>
                </c:pt>
                <c:pt idx="12">
                  <c:v>Henan</c:v>
                </c:pt>
                <c:pt idx="13">
                  <c:v>Hunan</c:v>
                </c:pt>
                <c:pt idx="14">
                  <c:v>Anhui</c:v>
                </c:pt>
                <c:pt idx="15">
                  <c:v>Sichuan</c:v>
                </c:pt>
                <c:pt idx="16">
                  <c:v>Guangxi</c:v>
                </c:pt>
                <c:pt idx="17">
                  <c:v>Ningxia</c:v>
                </c:pt>
                <c:pt idx="18">
                  <c:v>Shanxi</c:v>
                </c:pt>
                <c:pt idx="19">
                  <c:v>Shaanxi</c:v>
                </c:pt>
                <c:pt idx="20">
                  <c:v>Yunnan</c:v>
                </c:pt>
                <c:pt idx="21">
                  <c:v>Qinghai</c:v>
                </c:pt>
                <c:pt idx="22">
                  <c:v>Guizhou</c:v>
                </c:pt>
                <c:pt idx="23">
                  <c:v>Gansu</c:v>
                </c:pt>
              </c:strCache>
            </c:strRef>
          </c:cat>
          <c:val>
            <c:numRef>
              <c:f>'figure 4'!$C$2:$C$25</c:f>
              <c:numCache>
                <c:formatCode>0.0_ </c:formatCode>
                <c:ptCount val="24"/>
                <c:pt idx="0">
                  <c:v>3210.9929999999999</c:v>
                </c:pt>
                <c:pt idx="1">
                  <c:v>2863.8240000000001</c:v>
                </c:pt>
                <c:pt idx="2">
                  <c:v>1912.9659999999999</c:v>
                </c:pt>
                <c:pt idx="3">
                  <c:v>2579.444</c:v>
                </c:pt>
                <c:pt idx="4">
                  <c:v>2111.5070000000001</c:v>
                </c:pt>
                <c:pt idx="5">
                  <c:v>2480.9050000000002</c:v>
                </c:pt>
                <c:pt idx="6">
                  <c:v>1741.029</c:v>
                </c:pt>
                <c:pt idx="7">
                  <c:v>1821.1510000000001</c:v>
                </c:pt>
                <c:pt idx="8">
                  <c:v>2025.953</c:v>
                </c:pt>
                <c:pt idx="9">
                  <c:v>2212.9279999999999</c:v>
                </c:pt>
                <c:pt idx="10">
                  <c:v>2110.4209999999998</c:v>
                </c:pt>
                <c:pt idx="11">
                  <c:v>1827.5029999999999</c:v>
                </c:pt>
                <c:pt idx="12">
                  <c:v>1399.2380000000001</c:v>
                </c:pt>
                <c:pt idx="13">
                  <c:v>2170.0329999999999</c:v>
                </c:pt>
                <c:pt idx="14">
                  <c:v>1823.07</c:v>
                </c:pt>
                <c:pt idx="15">
                  <c:v>1843.471</c:v>
                </c:pt>
                <c:pt idx="16">
                  <c:v>1669.086</c:v>
                </c:pt>
                <c:pt idx="17">
                  <c:v>2048.529</c:v>
                </c:pt>
                <c:pt idx="18">
                  <c:v>1729.4659999999999</c:v>
                </c:pt>
                <c:pt idx="19">
                  <c:v>1714.518</c:v>
                </c:pt>
                <c:pt idx="20">
                  <c:v>1929.576</c:v>
                </c:pt>
                <c:pt idx="21">
                  <c:v>2280.2179999999998</c:v>
                </c:pt>
                <c:pt idx="22">
                  <c:v>1829.6610000000001</c:v>
                </c:pt>
                <c:pt idx="23">
                  <c:v>1579.4369999999999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78-415F-8E9C-ED03FDD3B978}"/>
            </c:ext>
          </c:extLst>
        </c:ser>
        <c:ser>
          <c:idx val="2"/>
          <c:order val="2"/>
          <c:tx>
            <c:strRef>
              <c:f>'figure 4'!$D$1</c:f>
              <c:strCache>
                <c:ptCount val="1"/>
                <c:pt idx="0">
                  <c:v>1998 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'figure 4'!$A$2:$A$25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Fujian</c:v>
                </c:pt>
                <c:pt idx="3">
                  <c:v>Guangdong</c:v>
                </c:pt>
                <c:pt idx="4">
                  <c:v>Shandong</c:v>
                </c:pt>
                <c:pt idx="5">
                  <c:v>Liaoning</c:v>
                </c:pt>
                <c:pt idx="6">
                  <c:v>Jiangxi</c:v>
                </c:pt>
                <c:pt idx="7">
                  <c:v>Hebei</c:v>
                </c:pt>
                <c:pt idx="8">
                  <c:v>Heilongjiang</c:v>
                </c:pt>
                <c:pt idx="9">
                  <c:v>Jilin</c:v>
                </c:pt>
                <c:pt idx="10">
                  <c:v>Hubei</c:v>
                </c:pt>
                <c:pt idx="11">
                  <c:v>Chongqing</c:v>
                </c:pt>
                <c:pt idx="12">
                  <c:v>Henan</c:v>
                </c:pt>
                <c:pt idx="13">
                  <c:v>Hunan</c:v>
                </c:pt>
                <c:pt idx="14">
                  <c:v>Anhui</c:v>
                </c:pt>
                <c:pt idx="15">
                  <c:v>Sichuan</c:v>
                </c:pt>
                <c:pt idx="16">
                  <c:v>Guangxi</c:v>
                </c:pt>
                <c:pt idx="17">
                  <c:v>Ningxia</c:v>
                </c:pt>
                <c:pt idx="18">
                  <c:v>Shanxi</c:v>
                </c:pt>
                <c:pt idx="19">
                  <c:v>Shaanxi</c:v>
                </c:pt>
                <c:pt idx="20">
                  <c:v>Yunnan</c:v>
                </c:pt>
                <c:pt idx="21">
                  <c:v>Qinghai</c:v>
                </c:pt>
                <c:pt idx="22">
                  <c:v>Guizhou</c:v>
                </c:pt>
                <c:pt idx="23">
                  <c:v>Gansu</c:v>
                </c:pt>
              </c:strCache>
            </c:strRef>
          </c:cat>
          <c:val>
            <c:numRef>
              <c:f>'figure 4'!$D$2:$D$25</c:f>
              <c:numCache>
                <c:formatCode>0.0_ </c:formatCode>
                <c:ptCount val="24"/>
                <c:pt idx="0">
                  <c:v>5652.3159999999998</c:v>
                </c:pt>
                <c:pt idx="1">
                  <c:v>5251.2070000000003</c:v>
                </c:pt>
                <c:pt idx="2">
                  <c:v>4223.3879999999999</c:v>
                </c:pt>
                <c:pt idx="3">
                  <c:v>4928.0060000000003</c:v>
                </c:pt>
                <c:pt idx="4">
                  <c:v>3755.3020000000001</c:v>
                </c:pt>
                <c:pt idx="5">
                  <c:v>4098.875</c:v>
                </c:pt>
                <c:pt idx="6">
                  <c:v>3031.4110000000001</c:v>
                </c:pt>
                <c:pt idx="7">
                  <c:v>3720.6060000000002</c:v>
                </c:pt>
                <c:pt idx="8">
                  <c:v>3460.998</c:v>
                </c:pt>
                <c:pt idx="9">
                  <c:v>3724.0630000000001</c:v>
                </c:pt>
                <c:pt idx="10">
                  <c:v>3417.9580000000001</c:v>
                </c:pt>
                <c:pt idx="11">
                  <c:v>2537.2910000000002</c:v>
                </c:pt>
                <c:pt idx="12">
                  <c:v>2894.6990000000001</c:v>
                </c:pt>
                <c:pt idx="13">
                  <c:v>3353.6410000000001</c:v>
                </c:pt>
                <c:pt idx="14">
                  <c:v>2718.7240000000002</c:v>
                </c:pt>
                <c:pt idx="15">
                  <c:v>2801.3290000000002</c:v>
                </c:pt>
                <c:pt idx="16">
                  <c:v>2966.5459999999998</c:v>
                </c:pt>
                <c:pt idx="17">
                  <c:v>2909.6179999999999</c:v>
                </c:pt>
                <c:pt idx="18">
                  <c:v>3005.06</c:v>
                </c:pt>
                <c:pt idx="19">
                  <c:v>2244.9270000000001</c:v>
                </c:pt>
                <c:pt idx="20">
                  <c:v>2211.8980000000001</c:v>
                </c:pt>
                <c:pt idx="21">
                  <c:v>2622.4409999999998</c:v>
                </c:pt>
                <c:pt idx="22">
                  <c:v>2250.0770000000002</c:v>
                </c:pt>
                <c:pt idx="23">
                  <c:v>2424.6129999999998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78-415F-8E9C-ED03FDD3B978}"/>
            </c:ext>
          </c:extLst>
        </c:ser>
        <c:ser>
          <c:idx val="3"/>
          <c:order val="3"/>
          <c:tx>
            <c:strRef>
              <c:f>'figure 4'!$E$1</c:f>
              <c:strCache>
                <c:ptCount val="1"/>
                <c:pt idx="0">
                  <c:v>2008 </c:v>
                </c:pt>
              </c:strCache>
            </c:strRef>
          </c:tx>
          <c:spPr>
            <a:solidFill>
              <a:srgbClr val="E7E6E6">
                <a:lumMod val="25000"/>
              </a:srgbClr>
            </a:solidFill>
            <a:ln>
              <a:noFill/>
            </a:ln>
            <a:effectLst/>
          </c:spPr>
          <c:invertIfNegative val="0"/>
          <c:cat>
            <c:strRef>
              <c:f>'figure 4'!$A$2:$A$25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Fujian</c:v>
                </c:pt>
                <c:pt idx="3">
                  <c:v>Guangdong</c:v>
                </c:pt>
                <c:pt idx="4">
                  <c:v>Shandong</c:v>
                </c:pt>
                <c:pt idx="5">
                  <c:v>Liaoning</c:v>
                </c:pt>
                <c:pt idx="6">
                  <c:v>Jiangxi</c:v>
                </c:pt>
                <c:pt idx="7">
                  <c:v>Hebei</c:v>
                </c:pt>
                <c:pt idx="8">
                  <c:v>Heilongjiang</c:v>
                </c:pt>
                <c:pt idx="9">
                  <c:v>Jilin</c:v>
                </c:pt>
                <c:pt idx="10">
                  <c:v>Hubei</c:v>
                </c:pt>
                <c:pt idx="11">
                  <c:v>Chongqing</c:v>
                </c:pt>
                <c:pt idx="12">
                  <c:v>Henan</c:v>
                </c:pt>
                <c:pt idx="13">
                  <c:v>Hunan</c:v>
                </c:pt>
                <c:pt idx="14">
                  <c:v>Anhui</c:v>
                </c:pt>
                <c:pt idx="15">
                  <c:v>Sichuan</c:v>
                </c:pt>
                <c:pt idx="16">
                  <c:v>Guangxi</c:v>
                </c:pt>
                <c:pt idx="17">
                  <c:v>Ningxia</c:v>
                </c:pt>
                <c:pt idx="18">
                  <c:v>Shanxi</c:v>
                </c:pt>
                <c:pt idx="19">
                  <c:v>Shaanxi</c:v>
                </c:pt>
                <c:pt idx="20">
                  <c:v>Yunnan</c:v>
                </c:pt>
                <c:pt idx="21">
                  <c:v>Qinghai</c:v>
                </c:pt>
                <c:pt idx="22">
                  <c:v>Guizhou</c:v>
                </c:pt>
                <c:pt idx="23">
                  <c:v>Gansu</c:v>
                </c:pt>
              </c:strCache>
            </c:strRef>
          </c:cat>
          <c:val>
            <c:numRef>
              <c:f>'figure 4'!$E$2:$E$25</c:f>
              <c:numCache>
                <c:formatCode>0.0_ </c:formatCode>
                <c:ptCount val="24"/>
                <c:pt idx="0">
                  <c:v>11469.24</c:v>
                </c:pt>
                <c:pt idx="1">
                  <c:v>9320.9320000000007</c:v>
                </c:pt>
                <c:pt idx="2">
                  <c:v>7448.4639999999999</c:v>
                </c:pt>
                <c:pt idx="3">
                  <c:v>7833.9260000000004</c:v>
                </c:pt>
                <c:pt idx="4">
                  <c:v>7021.55</c:v>
                </c:pt>
                <c:pt idx="5">
                  <c:v>6951.7839999999997</c:v>
                </c:pt>
                <c:pt idx="6">
                  <c:v>5935.1459999999997</c:v>
                </c:pt>
                <c:pt idx="7">
                  <c:v>6069.8919999999998</c:v>
                </c:pt>
                <c:pt idx="8">
                  <c:v>6330.05</c:v>
                </c:pt>
                <c:pt idx="9">
                  <c:v>6284.6589999999997</c:v>
                </c:pt>
                <c:pt idx="10">
                  <c:v>5924.8130000000001</c:v>
                </c:pt>
                <c:pt idx="11">
                  <c:v>5020.1469999999999</c:v>
                </c:pt>
                <c:pt idx="12">
                  <c:v>5621.5590000000002</c:v>
                </c:pt>
                <c:pt idx="13">
                  <c:v>5494.7569999999996</c:v>
                </c:pt>
                <c:pt idx="14">
                  <c:v>5131.3320000000003</c:v>
                </c:pt>
                <c:pt idx="15">
                  <c:v>5108.6559999999999</c:v>
                </c:pt>
                <c:pt idx="16">
                  <c:v>4550.4740000000002</c:v>
                </c:pt>
                <c:pt idx="17">
                  <c:v>4783.8450000000003</c:v>
                </c:pt>
                <c:pt idx="18">
                  <c:v>5010.2550000000001</c:v>
                </c:pt>
                <c:pt idx="19">
                  <c:v>4063.9189999999999</c:v>
                </c:pt>
                <c:pt idx="20">
                  <c:v>3999.9920000000002</c:v>
                </c:pt>
                <c:pt idx="21">
                  <c:v>4145</c:v>
                </c:pt>
                <c:pt idx="22">
                  <c:v>3597.68</c:v>
                </c:pt>
                <c:pt idx="23">
                  <c:v>3553.9679999999998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78-415F-8E9C-ED03FDD3B978}"/>
            </c:ext>
          </c:extLst>
        </c:ser>
        <c:ser>
          <c:idx val="4"/>
          <c:order val="4"/>
          <c:tx>
            <c:strRef>
              <c:f>'figure 4'!$F$1</c:f>
              <c:strCache>
                <c:ptCount val="1"/>
                <c:pt idx="0">
                  <c:v>2018 </c:v>
                </c:pt>
              </c:strCache>
            </c:strRef>
          </c:tx>
          <c:spPr>
            <a:solidFill>
              <a:srgbClr val="3333CC"/>
            </a:solidFill>
            <a:ln>
              <a:noFill/>
            </a:ln>
            <a:effectLst/>
          </c:spPr>
          <c:invertIfNegative val="0"/>
          <c:cat>
            <c:strRef>
              <c:f>'figure 4'!$A$2:$A$25</c:f>
              <c:strCache>
                <c:ptCount val="24"/>
                <c:pt idx="0">
                  <c:v>Zhejiang</c:v>
                </c:pt>
                <c:pt idx="1">
                  <c:v>Jiangsu</c:v>
                </c:pt>
                <c:pt idx="2">
                  <c:v>Fujian</c:v>
                </c:pt>
                <c:pt idx="3">
                  <c:v>Guangdong</c:v>
                </c:pt>
                <c:pt idx="4">
                  <c:v>Shandong</c:v>
                </c:pt>
                <c:pt idx="5">
                  <c:v>Liaoning</c:v>
                </c:pt>
                <c:pt idx="6">
                  <c:v>Jiangxi</c:v>
                </c:pt>
                <c:pt idx="7">
                  <c:v>Hebei</c:v>
                </c:pt>
                <c:pt idx="8">
                  <c:v>Heilongjiang</c:v>
                </c:pt>
                <c:pt idx="9">
                  <c:v>Jilin</c:v>
                </c:pt>
                <c:pt idx="10">
                  <c:v>Hubei</c:v>
                </c:pt>
                <c:pt idx="11">
                  <c:v>Chongqing</c:v>
                </c:pt>
                <c:pt idx="12">
                  <c:v>Henan</c:v>
                </c:pt>
                <c:pt idx="13">
                  <c:v>Hunan</c:v>
                </c:pt>
                <c:pt idx="14">
                  <c:v>Anhui</c:v>
                </c:pt>
                <c:pt idx="15">
                  <c:v>Sichuan</c:v>
                </c:pt>
                <c:pt idx="16">
                  <c:v>Guangxi</c:v>
                </c:pt>
                <c:pt idx="17">
                  <c:v>Ningxia</c:v>
                </c:pt>
                <c:pt idx="18">
                  <c:v>Shanxi</c:v>
                </c:pt>
                <c:pt idx="19">
                  <c:v>Shaanxi</c:v>
                </c:pt>
                <c:pt idx="20">
                  <c:v>Yunnan</c:v>
                </c:pt>
                <c:pt idx="21">
                  <c:v>Qinghai</c:v>
                </c:pt>
                <c:pt idx="22">
                  <c:v>Guizhou</c:v>
                </c:pt>
                <c:pt idx="23">
                  <c:v>Gansu</c:v>
                </c:pt>
              </c:strCache>
            </c:strRef>
          </c:cat>
          <c:val>
            <c:numRef>
              <c:f>'figure 4'!$F$2:$F$25</c:f>
              <c:numCache>
                <c:formatCode>0.0_ </c:formatCode>
                <c:ptCount val="24"/>
                <c:pt idx="0">
                  <c:v>25122</c:v>
                </c:pt>
                <c:pt idx="1">
                  <c:v>20845</c:v>
                </c:pt>
                <c:pt idx="2">
                  <c:v>17612</c:v>
                </c:pt>
                <c:pt idx="3">
                  <c:v>17167.7</c:v>
                </c:pt>
                <c:pt idx="4">
                  <c:v>16267</c:v>
                </c:pt>
                <c:pt idx="5">
                  <c:v>14656</c:v>
                </c:pt>
                <c:pt idx="6">
                  <c:v>14079</c:v>
                </c:pt>
                <c:pt idx="7">
                  <c:v>14031</c:v>
                </c:pt>
                <c:pt idx="8">
                  <c:v>13804</c:v>
                </c:pt>
                <c:pt idx="9">
                  <c:v>13748</c:v>
                </c:pt>
                <c:pt idx="10">
                  <c:v>13674</c:v>
                </c:pt>
                <c:pt idx="11">
                  <c:v>13533</c:v>
                </c:pt>
                <c:pt idx="12">
                  <c:v>13164</c:v>
                </c:pt>
                <c:pt idx="13">
                  <c:v>13077</c:v>
                </c:pt>
                <c:pt idx="14">
                  <c:v>12802</c:v>
                </c:pt>
                <c:pt idx="15">
                  <c:v>12676</c:v>
                </c:pt>
                <c:pt idx="16">
                  <c:v>10922</c:v>
                </c:pt>
                <c:pt idx="17">
                  <c:v>10735</c:v>
                </c:pt>
                <c:pt idx="18">
                  <c:v>10579</c:v>
                </c:pt>
                <c:pt idx="19">
                  <c:v>10370</c:v>
                </c:pt>
                <c:pt idx="20">
                  <c:v>10006</c:v>
                </c:pt>
                <c:pt idx="21">
                  <c:v>9999</c:v>
                </c:pt>
                <c:pt idx="22">
                  <c:v>8946</c:v>
                </c:pt>
                <c:pt idx="23">
                  <c:v>8078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78-415F-8E9C-ED03FDD3B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508672"/>
        <c:axId val="315506688"/>
      </c:barChart>
      <c:catAx>
        <c:axId val="31650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15506688"/>
        <c:crosses val="autoZero"/>
        <c:auto val="1"/>
        <c:lblAlgn val="ctr"/>
        <c:lblOffset val="100"/>
        <c:noMultiLvlLbl val="0"/>
      </c:catAx>
      <c:valAx>
        <c:axId val="315506688"/>
        <c:scaling>
          <c:orientation val="minMax"/>
          <c:max val="26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16508672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811295139831699"/>
          <c:y val="5.82760677642567E-2"/>
          <c:w val="0.72345438501221804"/>
          <c:h val="9.136303984729179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 sz="1400" b="1"/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Internet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12</c:v>
                </c:pt>
                <c:pt idx="1">
                  <c:v>15</c:v>
                </c:pt>
                <c:pt idx="2">
                  <c:v>8</c:v>
                </c:pt>
                <c:pt idx="3">
                  <c:v>10</c:v>
                </c:pt>
                <c:pt idx="4">
                  <c:v>13</c:v>
                </c:pt>
                <c:pt idx="5">
                  <c:v>23</c:v>
                </c:pt>
                <c:pt idx="6">
                  <c:v>20</c:v>
                </c:pt>
                <c:pt idx="7">
                  <c:v>22</c:v>
                </c:pt>
                <c:pt idx="8">
                  <c:v>31</c:v>
                </c:pt>
                <c:pt idx="9">
                  <c:v>75</c:v>
                </c:pt>
                <c:pt idx="10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54-4174-98CD-81F894A4DF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Rural Internet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8</c:v>
                </c:pt>
                <c:pt idx="1">
                  <c:v>8</c:v>
                </c:pt>
                <c:pt idx="2">
                  <c:v>2</c:v>
                </c:pt>
                <c:pt idx="3">
                  <c:v>8</c:v>
                </c:pt>
                <c:pt idx="4">
                  <c:v>5</c:v>
                </c:pt>
                <c:pt idx="5">
                  <c:v>18</c:v>
                </c:pt>
                <c:pt idx="6">
                  <c:v>14</c:v>
                </c:pt>
                <c:pt idx="7">
                  <c:v>9</c:v>
                </c:pt>
                <c:pt idx="8">
                  <c:v>15</c:v>
                </c:pt>
                <c:pt idx="9">
                  <c:v>38</c:v>
                </c:pt>
                <c:pt idx="10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54-4174-98CD-81F894A4D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894463"/>
        <c:axId val="49883231"/>
      </c:lineChart>
      <c:catAx>
        <c:axId val="49894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9883231"/>
        <c:crosses val="autoZero"/>
        <c:auto val="1"/>
        <c:lblAlgn val="ctr"/>
        <c:lblOffset val="100"/>
        <c:noMultiLvlLbl val="0"/>
      </c:catAx>
      <c:valAx>
        <c:axId val="49883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989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403627973922601"/>
          <c:y val="0.31481481481481499"/>
          <c:w val="0.41534519122609698"/>
          <c:h val="0.185563089336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600" b="1"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E-commerce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  <c:pt idx="5">
                  <c:v>6</c:v>
                </c:pt>
                <c:pt idx="6">
                  <c:v>14</c:v>
                </c:pt>
                <c:pt idx="7">
                  <c:v>8</c:v>
                </c:pt>
                <c:pt idx="8">
                  <c:v>23</c:v>
                </c:pt>
                <c:pt idx="9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57-4F2C-8783-19DEB47E87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Rural e-commerce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10</c:v>
                </c:pt>
                <c:pt idx="7">
                  <c:v>6</c:v>
                </c:pt>
                <c:pt idx="8">
                  <c:v>13</c:v>
                </c:pt>
                <c:pt idx="9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57-4F2C-8783-19DEB47E8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894463"/>
        <c:axId val="49883231"/>
      </c:lineChart>
      <c:catAx>
        <c:axId val="49894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9883231"/>
        <c:crosses val="autoZero"/>
        <c:auto val="1"/>
        <c:lblAlgn val="ctr"/>
        <c:lblOffset val="100"/>
        <c:noMultiLvlLbl val="0"/>
      </c:catAx>
      <c:valAx>
        <c:axId val="49883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989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665541807274101"/>
          <c:y val="0.31481481481481499"/>
          <c:w val="0.46296423884514398"/>
          <c:h val="0.185563089336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600" b="1"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[农业农村信息化财政投资.xlsx]Sheet1!$A$41:$A$48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[农业农村信息化财政投资.xlsx]Sheet1!$C$41:$C$48</c:f>
              <c:numCache>
                <c:formatCode>General</c:formatCode>
                <c:ptCount val="8"/>
                <c:pt idx="0">
                  <c:v>56</c:v>
                </c:pt>
                <c:pt idx="1">
                  <c:v>256</c:v>
                </c:pt>
                <c:pt idx="2">
                  <c:v>496</c:v>
                </c:pt>
                <c:pt idx="3">
                  <c:v>756</c:v>
                </c:pt>
                <c:pt idx="4">
                  <c:v>1016</c:v>
                </c:pt>
                <c:pt idx="5">
                  <c:v>1231</c:v>
                </c:pt>
                <c:pt idx="6">
                  <c:v>1466</c:v>
                </c:pt>
                <c:pt idx="7">
                  <c:v>1614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83-407B-8B74-27BD9B199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7482872"/>
        <c:axId val="617483832"/>
      </c:barChart>
      <c:catAx>
        <c:axId val="617482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17483832"/>
        <c:crosses val="autoZero"/>
        <c:auto val="1"/>
        <c:lblAlgn val="ctr"/>
        <c:lblOffset val="100"/>
        <c:noMultiLvlLbl val="0"/>
      </c:catAx>
      <c:valAx>
        <c:axId val="617483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17482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000" b="1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'[5.30 ppt 图表制作.xlsx]Sheet1'!$B$3</c:f>
              <c:strCache>
                <c:ptCount val="1"/>
                <c:pt idx="0">
                  <c:v>China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'[5.30 ppt 图表制作.xlsx]Sheet1'!$A$4:$A$17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xVal>
          <c:yVal>
            <c:numRef>
              <c:f>'[5.30 ppt 图表制作.xlsx]Sheet1'!$B$4:$B$17</c:f>
              <c:numCache>
                <c:formatCode>General</c:formatCode>
                <c:ptCount val="14"/>
                <c:pt idx="0">
                  <c:v>16</c:v>
                </c:pt>
                <c:pt idx="1">
                  <c:v>22.6</c:v>
                </c:pt>
                <c:pt idx="2">
                  <c:v>28.9</c:v>
                </c:pt>
                <c:pt idx="3">
                  <c:v>34.299999999999997</c:v>
                </c:pt>
                <c:pt idx="4">
                  <c:v>38.299999999999997</c:v>
                </c:pt>
                <c:pt idx="5">
                  <c:v>42.1</c:v>
                </c:pt>
                <c:pt idx="6">
                  <c:v>45.8</c:v>
                </c:pt>
                <c:pt idx="7">
                  <c:v>47.9</c:v>
                </c:pt>
                <c:pt idx="8">
                  <c:v>50.3</c:v>
                </c:pt>
                <c:pt idx="9">
                  <c:v>53.2</c:v>
                </c:pt>
                <c:pt idx="10">
                  <c:v>55.8</c:v>
                </c:pt>
                <c:pt idx="11">
                  <c:v>59.6</c:v>
                </c:pt>
                <c:pt idx="12">
                  <c:v>63.2</c:v>
                </c:pt>
                <c:pt idx="13">
                  <c:v>70.400000000000006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8F5-41B1-9E04-D4ADBE6ABE46}"/>
            </c:ext>
          </c:extLst>
        </c:ser>
        <c:ser>
          <c:idx val="1"/>
          <c:order val="1"/>
          <c:tx>
            <c:strRef>
              <c:f>'[5.30 ppt 图表制作.xlsx]Sheet1'!$C$3</c:f>
              <c:strCache>
                <c:ptCount val="1"/>
                <c:pt idx="0">
                  <c:v>Urban</c:v>
                </c:pt>
              </c:strCache>
            </c:strRef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xVal>
            <c:numRef>
              <c:f>'[5.30 ppt 图表制作.xlsx]Sheet1'!$A$4:$A$17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xVal>
          <c:yVal>
            <c:numRef>
              <c:f>'[5.30 ppt 图表制作.xlsx]Sheet1'!$C$4:$C$17</c:f>
              <c:numCache>
                <c:formatCode>General</c:formatCode>
                <c:ptCount val="14"/>
                <c:pt idx="0">
                  <c:v>26</c:v>
                </c:pt>
                <c:pt idx="1">
                  <c:v>33.9</c:v>
                </c:pt>
                <c:pt idx="2">
                  <c:v>43</c:v>
                </c:pt>
                <c:pt idx="3">
                  <c:v>49.6</c:v>
                </c:pt>
                <c:pt idx="4">
                  <c:v>54.6</c:v>
                </c:pt>
                <c:pt idx="5">
                  <c:v>57.4</c:v>
                </c:pt>
                <c:pt idx="6">
                  <c:v>60.3</c:v>
                </c:pt>
                <c:pt idx="7">
                  <c:v>62.8</c:v>
                </c:pt>
                <c:pt idx="8">
                  <c:v>65.8</c:v>
                </c:pt>
                <c:pt idx="9">
                  <c:v>69.099999999999994</c:v>
                </c:pt>
                <c:pt idx="10">
                  <c:v>71</c:v>
                </c:pt>
                <c:pt idx="11">
                  <c:v>74.599999999999994</c:v>
                </c:pt>
                <c:pt idx="12">
                  <c:v>75.599999999999994</c:v>
                </c:pt>
                <c:pt idx="13">
                  <c:v>79.8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8F5-41B1-9E04-D4ADBE6ABE46}"/>
            </c:ext>
          </c:extLst>
        </c:ser>
        <c:ser>
          <c:idx val="2"/>
          <c:order val="2"/>
          <c:tx>
            <c:strRef>
              <c:f>'[5.30 ppt 图表制作.xlsx]Sheet1'!$D$3</c:f>
              <c:strCache>
                <c:ptCount val="1"/>
                <c:pt idx="0">
                  <c:v>Rural 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'[5.30 ppt 图表制作.xlsx]Sheet1'!$A$4:$A$17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xVal>
          <c:yVal>
            <c:numRef>
              <c:f>'[5.30 ppt 图表制作.xlsx]Sheet1'!$D$4:$D$17</c:f>
              <c:numCache>
                <c:formatCode>General</c:formatCode>
                <c:ptCount val="14"/>
                <c:pt idx="0">
                  <c:v>7.4</c:v>
                </c:pt>
                <c:pt idx="1">
                  <c:v>12.3</c:v>
                </c:pt>
                <c:pt idx="2">
                  <c:v>15.5</c:v>
                </c:pt>
                <c:pt idx="3">
                  <c:v>18.600000000000001</c:v>
                </c:pt>
                <c:pt idx="4">
                  <c:v>20.7</c:v>
                </c:pt>
                <c:pt idx="5">
                  <c:v>24.2</c:v>
                </c:pt>
                <c:pt idx="6">
                  <c:v>28.1</c:v>
                </c:pt>
                <c:pt idx="7">
                  <c:v>28.8</c:v>
                </c:pt>
                <c:pt idx="8">
                  <c:v>31.6</c:v>
                </c:pt>
                <c:pt idx="9">
                  <c:v>33.1</c:v>
                </c:pt>
                <c:pt idx="10">
                  <c:v>35.4</c:v>
                </c:pt>
                <c:pt idx="11">
                  <c:v>38.4</c:v>
                </c:pt>
                <c:pt idx="12">
                  <c:v>43.5</c:v>
                </c:pt>
                <c:pt idx="13">
                  <c:v>55.9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8F5-41B1-9E04-D4ADBE6AB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314960"/>
        <c:axId val="582314000"/>
      </c:scatterChart>
      <c:valAx>
        <c:axId val="582314960"/>
        <c:scaling>
          <c:orientation val="minMax"/>
          <c:max val="2020"/>
          <c:min val="2006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582314000"/>
        <c:crosses val="autoZero"/>
        <c:crossBetween val="midCat"/>
        <c:majorUnit val="2"/>
      </c:valAx>
      <c:valAx>
        <c:axId val="582314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582314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ayout>
        <c:manualLayout>
          <c:xMode val="edge"/>
          <c:yMode val="edge"/>
          <c:x val="0.1"/>
          <c:y val="0.89423342082239698"/>
          <c:w val="0.9"/>
          <c:h val="7.5910831146106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6509136537099"/>
          <c:y val="4.0873470844304198E-2"/>
          <c:w val="0.77660536935374902"/>
          <c:h val="0.77815636436411395"/>
        </c:manualLayout>
      </c:layout>
      <c:scatterChart>
        <c:scatterStyle val="lineMarker"/>
        <c:varyColors val="0"/>
        <c:ser>
          <c:idx val="0"/>
          <c:order val="0"/>
          <c:tx>
            <c:strRef>
              <c:f>'[5.30 ppt 图表制作.xlsx]Sheet1'!$B$3</c:f>
              <c:strCache>
                <c:ptCount val="1"/>
                <c:pt idx="0">
                  <c:v>Internet user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'[5.30 ppt 图表制作.xlsx]Sheet1'!$A$4:$A$17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xVal>
          <c:yVal>
            <c:numRef>
              <c:f>'[5.30 ppt 图表制作.xlsx]Sheet1'!$B$4:$B$17</c:f>
              <c:numCache>
                <c:formatCode>General</c:formatCode>
                <c:ptCount val="14"/>
                <c:pt idx="0">
                  <c:v>210</c:v>
                </c:pt>
                <c:pt idx="1">
                  <c:v>298</c:v>
                </c:pt>
                <c:pt idx="2">
                  <c:v>384</c:v>
                </c:pt>
                <c:pt idx="3">
                  <c:v>457.3</c:v>
                </c:pt>
                <c:pt idx="4">
                  <c:v>513.1</c:v>
                </c:pt>
                <c:pt idx="5">
                  <c:v>564</c:v>
                </c:pt>
                <c:pt idx="6">
                  <c:v>617.58000000000004</c:v>
                </c:pt>
                <c:pt idx="7">
                  <c:v>648.75</c:v>
                </c:pt>
                <c:pt idx="8">
                  <c:v>688.26</c:v>
                </c:pt>
                <c:pt idx="9">
                  <c:v>731.25</c:v>
                </c:pt>
                <c:pt idx="10">
                  <c:v>771.98</c:v>
                </c:pt>
                <c:pt idx="11">
                  <c:v>828.51</c:v>
                </c:pt>
                <c:pt idx="12">
                  <c:v>880</c:v>
                </c:pt>
                <c:pt idx="13">
                  <c:v>988.99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CF-41E6-BDC2-5A38BB171E6B}"/>
            </c:ext>
          </c:extLst>
        </c:ser>
        <c:ser>
          <c:idx val="1"/>
          <c:order val="1"/>
          <c:tx>
            <c:strRef>
              <c:f>'[5.30 ppt 图表制作.xlsx]Sheet1'!$C$3</c:f>
              <c:strCache>
                <c:ptCount val="1"/>
                <c:pt idx="0">
                  <c:v>Smartphone user</c:v>
                </c:pt>
              </c:strCache>
            </c:strRef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xVal>
            <c:numRef>
              <c:f>'[5.30 ppt 图表制作.xlsx]Sheet1'!$A$4:$A$17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xVal>
          <c:yVal>
            <c:numRef>
              <c:f>'[5.30 ppt 图表制作.xlsx]Sheet1'!$C$4:$C$17</c:f>
              <c:numCache>
                <c:formatCode>General</c:formatCode>
                <c:ptCount val="14"/>
                <c:pt idx="0">
                  <c:v>50.4</c:v>
                </c:pt>
                <c:pt idx="1">
                  <c:v>117.6</c:v>
                </c:pt>
                <c:pt idx="2">
                  <c:v>233.44</c:v>
                </c:pt>
                <c:pt idx="3">
                  <c:v>302.74</c:v>
                </c:pt>
                <c:pt idx="4">
                  <c:v>355.58</c:v>
                </c:pt>
                <c:pt idx="5">
                  <c:v>419.97</c:v>
                </c:pt>
                <c:pt idx="6">
                  <c:v>500.06</c:v>
                </c:pt>
                <c:pt idx="7">
                  <c:v>556.78</c:v>
                </c:pt>
                <c:pt idx="8">
                  <c:v>619.80999999999995</c:v>
                </c:pt>
                <c:pt idx="9">
                  <c:v>695.31</c:v>
                </c:pt>
                <c:pt idx="10">
                  <c:v>752.65</c:v>
                </c:pt>
                <c:pt idx="11">
                  <c:v>816.98</c:v>
                </c:pt>
                <c:pt idx="12">
                  <c:v>872.2</c:v>
                </c:pt>
                <c:pt idx="13">
                  <c:v>985.76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BCF-41E6-BDC2-5A38BB171E6B}"/>
            </c:ext>
          </c:extLst>
        </c:ser>
        <c:ser>
          <c:idx val="2"/>
          <c:order val="2"/>
          <c:tx>
            <c:strRef>
              <c:f>'[5.30 ppt 图表制作.xlsx]Sheet1'!$D$3</c:f>
              <c:strCache>
                <c:ptCount val="1"/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'[5.30 ppt 图表制作.xlsx]Sheet1'!$A$4:$A$17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xVal>
          <c:yVal>
            <c:numRef>
              <c:f>'[5.30 ppt 图表制作.xlsx]Sheet1'!$D$4:$D$17</c:f>
              <c:numCache>
                <c:formatCode>General</c:formatCode>
                <c:ptCount val="14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BCF-41E6-BDC2-5A38BB171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314960"/>
        <c:axId val="582314000"/>
      </c:scatterChart>
      <c:valAx>
        <c:axId val="582314960"/>
        <c:scaling>
          <c:orientation val="minMax"/>
          <c:max val="2020"/>
          <c:min val="2006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582314000"/>
        <c:crosses val="autoZero"/>
        <c:crossBetween val="midCat"/>
        <c:majorUnit val="2"/>
      </c:valAx>
      <c:valAx>
        <c:axId val="582314000"/>
        <c:scaling>
          <c:orientation val="minMax"/>
          <c:max val="1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582314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[农业农村信息化财政投资.xlsx]Sheet1!$A$86:$A$92</c:f>
              <c:strCache>
                <c:ptCount val="7"/>
                <c:pt idx="0">
                  <c:v>2018-6</c:v>
                </c:pt>
                <c:pt idx="1">
                  <c:v>2018-12</c:v>
                </c:pt>
                <c:pt idx="2">
                  <c:v>2019-6</c:v>
                </c:pt>
                <c:pt idx="3">
                  <c:v>2019-12</c:v>
                </c:pt>
                <c:pt idx="4">
                  <c:v>2020-6</c:v>
                </c:pt>
                <c:pt idx="5">
                  <c:v>2020-12</c:v>
                </c:pt>
                <c:pt idx="6">
                  <c:v>2021-6</c:v>
                </c:pt>
              </c:strCache>
            </c:strRef>
          </c:cat>
          <c:val>
            <c:numRef>
              <c:f>[农业农村信息化财政投资.xlsx]Sheet1!$B$86:$B$92</c:f>
              <c:numCache>
                <c:formatCode>General</c:formatCode>
                <c:ptCount val="7"/>
                <c:pt idx="0">
                  <c:v>6.2</c:v>
                </c:pt>
                <c:pt idx="1">
                  <c:v>6.7</c:v>
                </c:pt>
                <c:pt idx="2">
                  <c:v>7.3</c:v>
                </c:pt>
                <c:pt idx="3">
                  <c:v>8.4</c:v>
                </c:pt>
                <c:pt idx="4">
                  <c:v>8.8000000000000007</c:v>
                </c:pt>
                <c:pt idx="5">
                  <c:v>9.3000000000000007</c:v>
                </c:pt>
                <c:pt idx="6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07-487F-A890-95D69021F2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7708856"/>
        <c:axId val="697710776"/>
      </c:barChart>
      <c:catAx>
        <c:axId val="697708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97710776"/>
        <c:crosses val="autoZero"/>
        <c:auto val="1"/>
        <c:lblAlgn val="ctr"/>
        <c:lblOffset val="100"/>
        <c:noMultiLvlLbl val="0"/>
      </c:catAx>
      <c:valAx>
        <c:axId val="697710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697708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68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AE7E4F36-9695-4B69-8BF1-49430A84A55C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8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5908"/>
            <a:ext cx="4984961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/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8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099D631E-20D3-4883-9A32-848FC3812E89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DAC3501-28CC-43C2-AF07-0654287CAFAF}" type="slidenum">
              <a:rPr lang="zh-CN" altLang="en-US"/>
              <a:t>1</a:t>
            </a:fld>
            <a:endParaRPr lang="en-US" altLang="zh-CN" dirty="0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72050" cy="3730625"/>
          </a:xfrm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D631E-20D3-4883-9A32-848FC3812E89}" type="slidenum">
              <a:rPr lang="zh-CN" altLang="en-US" smtClean="0"/>
              <a:t>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D631E-20D3-4883-9A32-848FC3812E89}" type="slidenum">
              <a:rPr lang="zh-CN" altLang="en-US" smtClean="0"/>
              <a:t>22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D631E-20D3-4883-9A32-848FC3812E89}" type="slidenum">
              <a:rPr lang="zh-CN" altLang="en-US" smtClean="0"/>
              <a:t>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27147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F128-EA94-4322-94B6-8C5DDDE45886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9393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D631E-20D3-4883-9A32-848FC3812E89}" type="slidenum">
              <a:rPr lang="zh-CN" altLang="en-US" smtClean="0"/>
              <a:t>39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80101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D631E-20D3-4883-9A32-848FC3812E89}" type="slidenum">
              <a:rPr lang="zh-CN" altLang="en-US" smtClean="0"/>
              <a:t>41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4251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3B142-7D17-45F3-897A-69B956D9C698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4147E-EF5A-481A-A764-8828DFA5FAA5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B1C47-2CE0-413B-9AAB-21BBB03161E9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09239-0519-4571-ACD4-F0D417A31612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C881A-80D3-483A-9F6A-68B809E22F25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B5A1E-51BE-41F5-93D5-DCCDFD0A89A0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29A35-0C90-46EC-ABA8-E040E4564064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4EBCA-03E3-4266-A9A7-256A8C6236C9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BACF-AE3C-4C05-9127-3247B6E916BF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83EDD-D9DC-47CE-8651-5942A4E2DD23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1B25E-C87C-4EE9-82CE-C42E9EB2768E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899F7-0EF2-426F-9587-4D975C35B1C2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E5A6C-0713-4535-A35C-4367CD570DD7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66607BB-CD45-4587-B3F0-8AC656C41938}" type="slidenum">
              <a:rPr lang="zh-CN" altLang="en-US"/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file:///C:\Users\myclover2012\AppData\Local\Temp\wps\INetCache\7399e82fd150ea5ff4e9e187fe5964c8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file:///C:\Users\myclover2012\AppData\Local\Temp\wps\INetCache\78fec8151655a11ffca528e22f60a25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file:///C:\Users\myclover2012\AppData\Local\Temp\wps\INetCache\12c237061a4c3768669e2de8a5d25e3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myclover2012\AppData\Local\Temp\wps\INetCache\6c4e82aeca51139ba6a5c2eb046cc0c3" TargetMode="External"/><Relationship Id="rId3" Type="http://schemas.openxmlformats.org/officeDocument/2006/relationships/image" Target="file:///C:\Users\myclover2012\AppData\Local\Temp\wps\INetCache\5b0c5a658c8f0ba4a15be3e92a7d298c" TargetMode="External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file:///C:\Users\myclover2012\AppData\Local\Temp\wps\INetCache\8579191db5886698b2a4dc4dfbc8bf19" TargetMode="Externa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458200" cy="2057400"/>
          </a:xfrm>
        </p:spPr>
        <p:txBody>
          <a:bodyPr/>
          <a:lstStyle/>
          <a:p>
            <a:endParaRPr lang="en-US" altLang="zh-CN" sz="2800" b="1" dirty="0">
              <a:ea typeface="宋体" panose="02010600030101010101" pitchFamily="2" charset="-122"/>
            </a:endParaRPr>
          </a:p>
          <a:p>
            <a:pPr>
              <a:spcAft>
                <a:spcPts val="1200"/>
              </a:spcAft>
            </a:pPr>
            <a:r>
              <a:rPr lang="en-US" altLang="zh-CN" sz="2400" b="1" dirty="0">
                <a:ea typeface="宋体" panose="02010600030101010101" pitchFamily="2" charset="-122"/>
              </a:rPr>
              <a:t>Jikun </a:t>
            </a:r>
            <a:r>
              <a:rPr lang="en-US" altLang="zh-CN" sz="2400" b="1" dirty="0" smtClean="0">
                <a:ea typeface="宋体" panose="02010600030101010101" pitchFamily="2" charset="-122"/>
              </a:rPr>
              <a:t>Huang </a:t>
            </a:r>
            <a:endParaRPr lang="en-US" altLang="zh-CN" sz="2400" b="1" dirty="0">
              <a:ea typeface="宋体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altLang="zh-CN" sz="2400" b="1" dirty="0" smtClean="0">
                <a:ea typeface="宋体" panose="02010600030101010101" pitchFamily="2" charset="-122"/>
              </a:rPr>
              <a:t>President of ASAE</a:t>
            </a:r>
          </a:p>
          <a:p>
            <a:pPr>
              <a:spcAft>
                <a:spcPts val="0"/>
              </a:spcAft>
            </a:pPr>
            <a:r>
              <a:rPr lang="en-US" altLang="zh-CN" sz="2200" b="1" dirty="0" smtClean="0">
                <a:ea typeface="宋体" panose="02010600030101010101" pitchFamily="2" charset="-122"/>
              </a:rPr>
              <a:t>Professor, China </a:t>
            </a:r>
            <a:r>
              <a:rPr lang="en-US" altLang="zh-CN" sz="2200" b="1" dirty="0">
                <a:ea typeface="宋体" panose="02010600030101010101" pitchFamily="2" charset="-122"/>
              </a:rPr>
              <a:t>Center for Agricultural </a:t>
            </a:r>
            <a:r>
              <a:rPr lang="en-US" altLang="zh-CN" sz="2200" b="1" dirty="0" smtClean="0">
                <a:ea typeface="宋体" panose="02010600030101010101" pitchFamily="2" charset="-122"/>
              </a:rPr>
              <a:t>Policy, Peking University</a:t>
            </a:r>
            <a:endParaRPr lang="en-US" altLang="zh-CN" sz="2200" b="1" dirty="0">
              <a:ea typeface="宋体" panose="02010600030101010101" pitchFamily="2" charset="-122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066800" y="1905000"/>
            <a:ext cx="7239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CN" sz="2800" b="1" dirty="0" smtClean="0">
                <a:solidFill>
                  <a:srgbClr val="000099"/>
                </a:solidFill>
                <a:ea typeface="宋体" panose="02010600030101010101" pitchFamily="2" charset="-122"/>
              </a:rPr>
              <a:t>Embracing Digital Technology in Agricultural and Rural Development in China: Opportunities and Challenges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0"/>
            <a:ext cx="1891748" cy="9737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57400" y="152400"/>
            <a:ext cx="701230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The 10</a:t>
            </a:r>
            <a:r>
              <a:rPr lang="en-US" altLang="zh-CN" baseline="30000" dirty="0">
                <a:solidFill>
                  <a:srgbClr val="0000FF"/>
                </a:solidFill>
              </a:rPr>
              <a:t>th</a:t>
            </a:r>
            <a:r>
              <a:rPr lang="en-US" altLang="zh-CN" dirty="0">
                <a:solidFill>
                  <a:srgbClr val="0000FF"/>
                </a:solidFill>
              </a:rPr>
              <a:t> ASAE International Conference</a:t>
            </a:r>
          </a:p>
          <a:p>
            <a:pPr algn="r"/>
            <a:r>
              <a:rPr lang="en-US" altLang="zh-CN" sz="1800" dirty="0" smtClean="0"/>
              <a:t>Gearing Asian Agriculture under the Fourth </a:t>
            </a:r>
            <a:r>
              <a:rPr lang="en-US" altLang="zh-CN" sz="1800" dirty="0" smtClean="0">
                <a:sym typeface="+mn-ea"/>
              </a:rPr>
              <a:t>Industrial</a:t>
            </a:r>
            <a:r>
              <a:rPr lang="en-US" altLang="zh-CN" sz="1800" dirty="0" smtClean="0"/>
              <a:t> </a:t>
            </a:r>
          </a:p>
          <a:p>
            <a:pPr algn="r"/>
            <a:r>
              <a:rPr lang="en-US" altLang="zh-CN" sz="1800" dirty="0" smtClean="0"/>
              <a:t>Revolution: Opportunities and Challenges</a:t>
            </a:r>
          </a:p>
          <a:p>
            <a:pPr algn="r"/>
            <a:endParaRPr lang="en-US" altLang="zh-CN" sz="500" dirty="0" smtClean="0"/>
          </a:p>
          <a:p>
            <a:pPr algn="r"/>
            <a:r>
              <a:rPr lang="en-US" altLang="zh-CN" sz="2000" dirty="0" smtClean="0"/>
              <a:t>December 6-8, 2021, Beijing</a:t>
            </a:r>
            <a:endParaRPr lang="zh-CN" altLang="en-US" sz="2000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5867400" cy="829358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chemeClr val="accent2"/>
                </a:solidFill>
              </a:rPr>
              <a:t>Outline of Presentation</a:t>
            </a:r>
            <a:endParaRPr lang="zh-CN" altLang="en-US" sz="4000" dirty="0">
              <a:solidFill>
                <a:schemeClr val="accent2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3629660"/>
          </a:xfrm>
        </p:spPr>
        <p:txBody>
          <a:bodyPr>
            <a:noAutofit/>
          </a:bodyPr>
          <a:lstStyle/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Potential roles of digital technologies in agricultural and rural development</a:t>
            </a:r>
          </a:p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FF0000"/>
                </a:solidFill>
              </a:rPr>
              <a:t>Efforts </a:t>
            </a:r>
            <a:r>
              <a:rPr lang="en-US" altLang="zh-CN" sz="2600" b="1" dirty="0" smtClean="0">
                <a:solidFill>
                  <a:srgbClr val="FF0000"/>
                </a:solidFill>
              </a:rPr>
              <a:t>to facilitate digital </a:t>
            </a:r>
            <a:r>
              <a:rPr lang="en-US" altLang="zh-CN" sz="2600" b="1" dirty="0">
                <a:solidFill>
                  <a:srgbClr val="FF0000"/>
                </a:solidFill>
              </a:rPr>
              <a:t>agricultural and rural development</a:t>
            </a:r>
          </a:p>
          <a:p>
            <a:pPr marL="514350" indent="-457200" latinLnBrk="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Emerging trends of digital agriculture and rural </a:t>
            </a:r>
          </a:p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 smtClean="0">
                <a:solidFill>
                  <a:srgbClr val="002060"/>
                </a:solidFill>
              </a:rPr>
              <a:t>Challenges and concluding remarks</a:t>
            </a:r>
            <a:endParaRPr lang="en-US" altLang="zh-CN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806180" cy="914400"/>
          </a:xfrm>
        </p:spPr>
        <p:txBody>
          <a:bodyPr/>
          <a:lstStyle/>
          <a:p>
            <a:r>
              <a:rPr lang="en-US" altLang="zh-CN" sz="2800" b="1" dirty="0">
                <a:solidFill>
                  <a:srgbClr val="000099"/>
                </a:solidFill>
              </a:rPr>
              <a:t>Efforts on digital agricultural and rural </a:t>
            </a:r>
            <a:r>
              <a:rPr lang="en-US" altLang="zh-CN" sz="2800" b="1" dirty="0" smtClean="0">
                <a:solidFill>
                  <a:srgbClr val="000099"/>
                </a:solidFill>
              </a:rPr>
              <a:t>development</a:t>
            </a: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152400" y="1710899"/>
          <a:ext cx="4267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内容占位符 5"/>
          <p:cNvGraphicFramePr/>
          <p:nvPr/>
        </p:nvGraphicFramePr>
        <p:xfrm>
          <a:off x="4568824" y="1634699"/>
          <a:ext cx="4600575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矩形 2"/>
          <p:cNvSpPr/>
          <p:nvPr/>
        </p:nvSpPr>
        <p:spPr>
          <a:xfrm>
            <a:off x="152400" y="12192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Number of the </a:t>
            </a:r>
            <a:r>
              <a:rPr lang="en-US" altLang="zh-CN" sz="2000" b="1" dirty="0">
                <a:solidFill>
                  <a:srgbClr val="C00000"/>
                </a:solidFill>
              </a:rPr>
              <a:t>State Council policy documents </a:t>
            </a:r>
          </a:p>
          <a:p>
            <a:pPr algn="ctr"/>
            <a:r>
              <a:rPr lang="en-US" altLang="zh-CN" sz="2000" b="1" dirty="0"/>
              <a:t>addressed ICT and e-Commerce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696200" cy="573405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0000FF"/>
                </a:solidFill>
                <a:sym typeface="+mn-ea"/>
              </a:rPr>
              <a:t>Major Government’s Pilot Programs</a:t>
            </a:r>
            <a:endParaRPr lang="en-US" altLang="zh-CN" sz="3200" b="1" dirty="0">
              <a:solidFill>
                <a:srgbClr val="0000FF"/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821055"/>
            <a:ext cx="8915400" cy="2531745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Engineering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experiments </a:t>
            </a:r>
            <a:r>
              <a:rPr lang="en-US" altLang="zh-CN" sz="2400" b="1" dirty="0">
                <a:solidFill>
                  <a:srgbClr val="FF0000"/>
                </a:solidFill>
              </a:rPr>
              <a:t>of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agri. </a:t>
            </a:r>
            <a:r>
              <a:rPr lang="en-US" altLang="zh-CN" sz="2400" b="1" dirty="0">
                <a:solidFill>
                  <a:srgbClr val="FF0000"/>
                </a:solidFill>
              </a:rPr>
              <a:t>Internet of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Things </a:t>
            </a:r>
            <a:r>
              <a:rPr lang="en-US" altLang="zh-CN" sz="2400" b="1" dirty="0">
                <a:solidFill>
                  <a:srgbClr val="FF0000"/>
                </a:solidFill>
              </a:rPr>
              <a:t>(</a:t>
            </a:r>
            <a:r>
              <a:rPr lang="en-US" altLang="zh-CN" sz="2400" b="1" dirty="0" err="1">
                <a:solidFill>
                  <a:srgbClr val="FF0000"/>
                </a:solidFill>
              </a:rPr>
              <a:t>IoTs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)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by MARA: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002060"/>
                </a:solidFill>
              </a:rPr>
              <a:t>started in </a:t>
            </a:r>
            <a:r>
              <a:rPr lang="en-US" altLang="zh-CN" sz="2400" dirty="0" smtClean="0">
                <a:solidFill>
                  <a:srgbClr val="002060"/>
                </a:solidFill>
              </a:rPr>
              <a:t>2013 in 9</a:t>
            </a:r>
            <a:r>
              <a:rPr lang="en-US" altLang="zh-CN" sz="2400" dirty="0">
                <a:solidFill>
                  <a:srgbClr val="002060"/>
                </a:solidFill>
                <a:cs typeface="+mn-ea"/>
              </a:rPr>
              <a:t> provinces/cities.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Digital </a:t>
            </a:r>
            <a:r>
              <a:rPr lang="en-US" altLang="zh-CN" sz="2400" b="1" dirty="0">
                <a:solidFill>
                  <a:srgbClr val="FF0000"/>
                </a:solidFill>
              </a:rPr>
              <a:t>agriculture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pilot projects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 by MARA: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smtClean="0">
                <a:solidFill>
                  <a:srgbClr val="002060"/>
                </a:solidFill>
                <a:sym typeface="+mn-ea"/>
              </a:rPr>
              <a:t>92 </a:t>
            </a:r>
            <a:r>
              <a:rPr lang="en-US" altLang="zh-CN" sz="2400" dirty="0">
                <a:solidFill>
                  <a:srgbClr val="002060"/>
                </a:solidFill>
                <a:sym typeface="+mn-ea"/>
              </a:rPr>
              <a:t>projects </a:t>
            </a:r>
            <a:r>
              <a:rPr lang="en-US" altLang="zh-CN" sz="2400" dirty="0" smtClean="0">
                <a:solidFill>
                  <a:srgbClr val="002060"/>
                </a:solidFill>
                <a:sym typeface="+mn-ea"/>
              </a:rPr>
              <a:t>in </a:t>
            </a:r>
            <a:r>
              <a:rPr lang="en-US" altLang="zh-CN" sz="2400" dirty="0" smtClean="0">
                <a:solidFill>
                  <a:srgbClr val="002060"/>
                </a:solidFill>
              </a:rPr>
              <a:t>marketing chain </a:t>
            </a:r>
            <a:r>
              <a:rPr lang="en-US" altLang="zh-CN" sz="2400" dirty="0">
                <a:solidFill>
                  <a:srgbClr val="002060"/>
                </a:solidFill>
              </a:rPr>
              <a:t>of </a:t>
            </a:r>
            <a:r>
              <a:rPr lang="en-US" altLang="zh-CN" sz="2400" dirty="0" smtClean="0">
                <a:solidFill>
                  <a:srgbClr val="002060"/>
                </a:solidFill>
              </a:rPr>
              <a:t>major agri. products in 13 </a:t>
            </a:r>
            <a:r>
              <a:rPr lang="en-US" altLang="zh-CN" sz="2400" dirty="0">
                <a:solidFill>
                  <a:srgbClr val="002060"/>
                </a:solidFill>
              </a:rPr>
              <a:t>pilot </a:t>
            </a:r>
            <a:r>
              <a:rPr lang="en-US" altLang="zh-CN" sz="2400" dirty="0" smtClean="0">
                <a:solidFill>
                  <a:srgbClr val="002060"/>
                </a:solidFill>
              </a:rPr>
              <a:t>counties </a:t>
            </a:r>
            <a:r>
              <a:rPr lang="en-US" altLang="zh-CN" sz="2400" dirty="0" smtClean="0">
                <a:solidFill>
                  <a:srgbClr val="002060"/>
                </a:solidFill>
                <a:sym typeface="+mn-ea"/>
              </a:rPr>
              <a:t>since 2017; whole regional DA</a:t>
            </a:r>
            <a:r>
              <a:rPr lang="en-US" altLang="zh-CN" sz="2400" dirty="0" smtClean="0">
                <a:cs typeface="+mn-ea"/>
                <a:sym typeface="+mn-ea"/>
              </a:rPr>
              <a:t> pilot in </a:t>
            </a:r>
            <a:r>
              <a:rPr lang="en-US" altLang="zh-CN" sz="2400" dirty="0" smtClean="0">
                <a:solidFill>
                  <a:schemeClr val="tx1"/>
                </a:solidFill>
                <a:sym typeface="+mn-ea"/>
              </a:rPr>
              <a:t>Suzhou, Jinan</a:t>
            </a:r>
            <a:r>
              <a:rPr lang="en-US" altLang="zh-CN" sz="2400" dirty="0">
                <a:solidFill>
                  <a:schemeClr val="tx1"/>
                </a:solidFill>
                <a:sym typeface="+mn-ea"/>
              </a:rPr>
              <a:t>, </a:t>
            </a:r>
            <a:r>
              <a:rPr lang="en-US" altLang="zh-CN" sz="2400" dirty="0" err="1" smtClean="0">
                <a:solidFill>
                  <a:schemeClr val="tx1"/>
                </a:solidFill>
                <a:sym typeface="+mn-ea"/>
              </a:rPr>
              <a:t>Qindao</a:t>
            </a:r>
            <a:r>
              <a:rPr lang="en-US" altLang="zh-CN" sz="2400" dirty="0" smtClean="0">
                <a:solidFill>
                  <a:schemeClr val="tx1"/>
                </a:solidFill>
                <a:sym typeface="+mn-ea"/>
              </a:rPr>
              <a:t> and Weifang since 2020.</a:t>
            </a:r>
            <a:endParaRPr lang="en-US" altLang="zh-CN" sz="2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7200" y="2971800"/>
            <a:ext cx="43434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sym typeface="+mn-ea"/>
              </a:rPr>
              <a:t>National digital rural pilots</a:t>
            </a:r>
            <a:r>
              <a:rPr lang="en-US" altLang="zh-CN" b="1" dirty="0">
                <a:sym typeface="+mn-ea"/>
              </a:rPr>
              <a:t> by several ministries </a:t>
            </a:r>
            <a:r>
              <a:rPr lang="en-US" altLang="zh-CN" dirty="0">
                <a:sym typeface="+mn-ea"/>
              </a:rPr>
              <a:t>in 117 counties </a:t>
            </a:r>
            <a:r>
              <a:rPr lang="en-US" altLang="zh-CN" dirty="0" smtClean="0">
                <a:sym typeface="+mn-ea"/>
              </a:rPr>
              <a:t>in 2020 </a:t>
            </a:r>
            <a:endParaRPr lang="en-US" altLang="zh-CN" dirty="0"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48200" y="2971800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  <a:sym typeface="+mn-ea"/>
              </a:rPr>
              <a:t>Provincial 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digital rural pilots:</a:t>
            </a:r>
            <a:r>
              <a:rPr lang="en-US" altLang="zh-CN" dirty="0">
                <a:sym typeface="+mn-ea"/>
              </a:rPr>
              <a:t> most provinces </a:t>
            </a:r>
            <a:r>
              <a:rPr lang="en-US" altLang="zh-CN" dirty="0" smtClean="0">
                <a:sym typeface="+mn-ea"/>
              </a:rPr>
              <a:t>in 2021</a:t>
            </a:r>
            <a:endParaRPr lang="en-US" altLang="zh-CN" sz="2200" dirty="0">
              <a:solidFill>
                <a:srgbClr val="002060"/>
              </a:solidFill>
              <a:cs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38200" y="3950529"/>
            <a:ext cx="3657600" cy="2526471"/>
            <a:chOff x="203" y="3256"/>
            <a:chExt cx="7338" cy="5504"/>
          </a:xfrm>
        </p:grpSpPr>
        <p:grpSp>
          <p:nvGrpSpPr>
            <p:cNvPr id="8" name="组合 7"/>
            <p:cNvGrpSpPr/>
            <p:nvPr/>
          </p:nvGrpSpPr>
          <p:grpSpPr>
            <a:xfrm>
              <a:off x="203" y="3256"/>
              <a:ext cx="7338" cy="5504"/>
              <a:chOff x="120" y="2640"/>
              <a:chExt cx="7338" cy="5504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0" y="2640"/>
                <a:ext cx="7338" cy="5504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" y="3000"/>
                <a:ext cx="470" cy="726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8" y="7234"/>
              <a:ext cx="902" cy="1295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4953000" y="3728930"/>
            <a:ext cx="3810000" cy="2882549"/>
            <a:chOff x="7357" y="3000"/>
            <a:chExt cx="6945" cy="5433"/>
          </a:xfrm>
        </p:grpSpPr>
        <p:grpSp>
          <p:nvGrpSpPr>
            <p:cNvPr id="14" name="组合 13"/>
            <p:cNvGrpSpPr/>
            <p:nvPr/>
          </p:nvGrpSpPr>
          <p:grpSpPr>
            <a:xfrm>
              <a:off x="7357" y="3000"/>
              <a:ext cx="6945" cy="5166"/>
              <a:chOff x="7357" y="3000"/>
              <a:chExt cx="6945" cy="516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57" y="3000"/>
                <a:ext cx="6945" cy="5166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7" y="7427"/>
                <a:ext cx="1531" cy="343"/>
              </a:xfrm>
              <a:prstGeom prst="rect">
                <a:avLst/>
              </a:prstGeom>
            </p:spPr>
          </p:pic>
        </p:grpSp>
        <p:sp>
          <p:nvSpPr>
            <p:cNvPr id="15" name="文本框 14"/>
            <p:cNvSpPr txBox="1"/>
            <p:nvPr/>
          </p:nvSpPr>
          <p:spPr>
            <a:xfrm>
              <a:off x="7477" y="7708"/>
              <a:ext cx="2299" cy="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5486400" y="3733800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smtClean="0">
                <a:sym typeface="+mn-ea"/>
              </a:rPr>
              <a:t>13 provinces w/ data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4800" y="152400"/>
            <a:ext cx="84931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cs typeface="+mn-ea"/>
              </a:rPr>
              <a:t>The </a:t>
            </a:r>
            <a:r>
              <a:rPr lang="en-US" altLang="zh-CN" sz="2800" b="1" dirty="0">
                <a:solidFill>
                  <a:srgbClr val="FF0000"/>
                </a:solidFill>
                <a:cs typeface="+mn-ea"/>
              </a:rPr>
              <a:t>national e-commerce demonstration </a:t>
            </a:r>
            <a:r>
              <a:rPr lang="en-US" altLang="zh-CN" sz="2800" b="1" dirty="0" smtClean="0">
                <a:solidFill>
                  <a:srgbClr val="FF0000"/>
                </a:solidFill>
                <a:cs typeface="+mn-ea"/>
              </a:rPr>
              <a:t>counties</a:t>
            </a:r>
          </a:p>
          <a:p>
            <a:pPr algn="ctr"/>
            <a:r>
              <a:rPr lang="en-US" altLang="zh-CN" sz="2800" b="1" dirty="0" smtClean="0">
                <a:solidFill>
                  <a:schemeClr val="accent2"/>
                </a:solidFill>
                <a:cs typeface="+mn-ea"/>
              </a:rPr>
              <a:t>by </a:t>
            </a:r>
            <a:r>
              <a:rPr lang="en-US" altLang="zh-CN" sz="2800" b="1" dirty="0">
                <a:solidFill>
                  <a:schemeClr val="accent2"/>
                </a:solidFill>
                <a:cs typeface="+mn-ea"/>
              </a:rPr>
              <a:t>the Ministry of Commerce, 2014-2021</a:t>
            </a:r>
          </a:p>
          <a:p>
            <a:pPr algn="ctr"/>
            <a:r>
              <a:rPr lang="en-US" altLang="zh-CN" sz="2600" b="1" dirty="0"/>
              <a:t> </a:t>
            </a:r>
          </a:p>
        </p:txBody>
      </p:sp>
      <p:graphicFrame>
        <p:nvGraphicFramePr>
          <p:cNvPr id="2" name="图表 1"/>
          <p:cNvGraphicFramePr/>
          <p:nvPr/>
        </p:nvGraphicFramePr>
        <p:xfrm>
          <a:off x="1371600" y="1600200"/>
          <a:ext cx="6434455" cy="460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549910" y="1371600"/>
          <a:ext cx="4154805" cy="448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Province</a:t>
                      </a:r>
                      <a:endParaRPr lang="en-US" altLang="en-US" sz="16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Budget</a:t>
                      </a:r>
                      <a:endParaRPr lang="en-US" sz="16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(mil. yuan)</a:t>
                      </a:r>
                      <a:endParaRPr lang="en-US" altLang="en-US" sz="1600" b="1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Subsidy/drone  (yuan)</a:t>
                      </a:r>
                      <a:endParaRPr lang="en-US" altLang="en-US" sz="1600" b="1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Jiangsu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14000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Shandong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10000-30000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Gansu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16000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Hubei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15000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Chongqin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16000-29000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Jiangxi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15000-20000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Jilin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15000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Hunan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16000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Zhejiang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17000-20000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Guangdong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14400-21200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Anhui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16000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Henan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37200-75000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Fujian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13000-16500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Shaanxi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16000</a:t>
                      </a:r>
                      <a:endParaRPr lang="en-US" altLang="en-US" sz="16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Ningxia</a:t>
                      </a:r>
                      <a:endParaRPr lang="en-US" altLang="en-US" sz="14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17000-21000</a:t>
                      </a:r>
                      <a:endParaRPr lang="en-US" altLang="en-US" sz="16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-381000" y="152400"/>
            <a:ext cx="9185275" cy="7018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2" indent="0" algn="ctr">
              <a:lnSpc>
                <a:spcPct val="150000"/>
              </a:lnSpc>
              <a:spcBef>
                <a:spcPts val="0"/>
              </a:spcBef>
              <a:buFont typeface="Calibri" panose="020F0502020204030204" charset="0"/>
              <a:buNone/>
            </a:pPr>
            <a:r>
              <a:rPr lang="en-US" altLang="zh-CN" sz="3000" b="1" dirty="0">
                <a:solidFill>
                  <a:schemeClr val="accent2"/>
                </a:solidFill>
                <a:cs typeface="+mn-ea"/>
                <a:sym typeface="+mn-ea"/>
              </a:rPr>
              <a:t>Fiscal support: </a:t>
            </a:r>
            <a:r>
              <a:rPr lang="en-US" altLang="zh-CN" sz="3000" b="1" dirty="0" smtClean="0">
                <a:solidFill>
                  <a:schemeClr val="accent2"/>
                </a:solidFill>
                <a:cs typeface="+mn-ea"/>
                <a:sym typeface="+mn-ea"/>
              </a:rPr>
              <a:t>subsidies for drone as </a:t>
            </a:r>
            <a:r>
              <a:rPr lang="en-US" altLang="zh-CN" sz="3000" b="1" dirty="0">
                <a:solidFill>
                  <a:schemeClr val="accent2"/>
                </a:solidFill>
                <a:cs typeface="+mn-ea"/>
                <a:sym typeface="+mn-ea"/>
              </a:rPr>
              <a:t>an example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807585" y="1403350"/>
            <a:ext cx="4091940" cy="344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solidFill>
                  <a:srgbClr val="002060"/>
                </a:solidFill>
                <a:cs typeface="+mn-ea"/>
                <a:sym typeface="+mn-ea"/>
              </a:rPr>
              <a:t>In </a:t>
            </a:r>
            <a:r>
              <a:rPr lang="en-US" altLang="zh-CN" sz="2200" b="1" dirty="0">
                <a:solidFill>
                  <a:srgbClr val="002060"/>
                </a:solidFill>
                <a:cs typeface="+mn-ea"/>
                <a:sym typeface="+mn-ea"/>
              </a:rPr>
              <a:t>2017,</a:t>
            </a:r>
            <a:r>
              <a:rPr lang="en-US" altLang="zh-CN" sz="2200" b="1" dirty="0">
                <a:solidFill>
                  <a:srgbClr val="FF0000"/>
                </a:solidFill>
                <a:cs typeface="+mn-ea"/>
                <a:sym typeface="+mn-ea"/>
              </a:rPr>
              <a:t> drone </a:t>
            </a:r>
            <a:r>
              <a:rPr lang="en-US" altLang="zh-CN" sz="2200" b="1" dirty="0" smtClean="0">
                <a:solidFill>
                  <a:srgbClr val="FF0000"/>
                </a:solidFill>
                <a:cs typeface="+mn-ea"/>
                <a:sym typeface="+mn-ea"/>
              </a:rPr>
              <a:t>subsidy </a:t>
            </a:r>
            <a:r>
              <a:rPr lang="en-US" altLang="zh-CN" sz="2200" b="1" dirty="0">
                <a:solidFill>
                  <a:srgbClr val="FF0000"/>
                </a:solidFill>
                <a:cs typeface="+mn-ea"/>
                <a:sym typeface="+mn-ea"/>
              </a:rPr>
              <a:t>pilot</a:t>
            </a:r>
            <a:r>
              <a:rPr lang="en-US" altLang="zh-CN" sz="2200" b="1" dirty="0">
                <a:solidFill>
                  <a:srgbClr val="002060"/>
                </a:solidFill>
                <a:cs typeface="+mn-ea"/>
                <a:sym typeface="+mn-ea"/>
              </a:rPr>
              <a:t> in 6 </a:t>
            </a:r>
            <a:r>
              <a:rPr lang="en-US" altLang="zh-CN" sz="2200" b="1" dirty="0" smtClean="0">
                <a:solidFill>
                  <a:srgbClr val="002060"/>
                </a:solidFill>
                <a:cs typeface="+mn-ea"/>
                <a:sym typeface="+mn-ea"/>
              </a:rPr>
              <a:t>provinces.</a:t>
            </a:r>
            <a:endParaRPr lang="en-US" altLang="zh-CN" sz="2200" b="1" dirty="0">
              <a:solidFill>
                <a:srgbClr val="002060"/>
              </a:solidFill>
              <a:cs typeface="+mn-ea"/>
              <a:sym typeface="+mn-ea"/>
            </a:endParaRPr>
          </a:p>
          <a:p>
            <a:pPr marL="342900" lvl="3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2060"/>
              </a:solidFill>
              <a:cs typeface="+mn-ea"/>
            </a:endParaRPr>
          </a:p>
          <a:p>
            <a:pPr marL="342900" lvl="3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solidFill>
                  <a:srgbClr val="002060"/>
                </a:solidFill>
                <a:cs typeface="+mn-ea"/>
                <a:sym typeface="+mn-ea"/>
              </a:rPr>
              <a:t>By 2020, nearly all </a:t>
            </a:r>
            <a:r>
              <a:rPr lang="en-US" altLang="zh-CN" sz="2200" b="1" dirty="0" smtClean="0">
                <a:solidFill>
                  <a:srgbClr val="002060"/>
                </a:solidFill>
                <a:cs typeface="+mn-ea"/>
                <a:sym typeface="+mn-ea"/>
              </a:rPr>
              <a:t>provinces </a:t>
            </a:r>
            <a:r>
              <a:rPr lang="en-US" altLang="zh-CN" sz="2200" b="1" dirty="0" smtClean="0">
                <a:solidFill>
                  <a:srgbClr val="002060"/>
                </a:solidFill>
                <a:cs typeface="+mn-ea"/>
                <a:sym typeface="+mn-ea"/>
              </a:rPr>
              <a:t>started the subsidies : </a:t>
            </a:r>
            <a:r>
              <a:rPr lang="en-US" altLang="zh-CN" sz="2200" b="1" dirty="0">
                <a:solidFill>
                  <a:srgbClr val="C00000"/>
                </a:solidFill>
                <a:cs typeface="+mn-ea"/>
                <a:sym typeface="+mn-ea"/>
              </a:rPr>
              <a:t>1/3~1/2 of the sales prices.</a:t>
            </a:r>
          </a:p>
          <a:p>
            <a:pPr marL="342900" lvl="3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zh-CN" sz="2200" b="1" dirty="0">
              <a:solidFill>
                <a:srgbClr val="002060"/>
              </a:solidFill>
              <a:cs typeface="+mn-ea"/>
            </a:endParaRPr>
          </a:p>
          <a:p>
            <a:pPr marL="342900" lvl="3" indent="-3429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solidFill>
                  <a:srgbClr val="002060"/>
                </a:solidFill>
                <a:cs typeface="+mn-ea"/>
                <a:sym typeface="+mn-ea"/>
              </a:rPr>
              <a:t>In </a:t>
            </a:r>
            <a:r>
              <a:rPr lang="en-US" altLang="zh-CN" sz="2200" b="1" dirty="0">
                <a:solidFill>
                  <a:srgbClr val="002060"/>
                </a:solidFill>
                <a:cs typeface="+mn-ea"/>
                <a:sym typeface="+mn-ea"/>
              </a:rPr>
              <a:t>2021, plant protection drone </a:t>
            </a:r>
            <a:r>
              <a:rPr lang="en-US" altLang="zh-CN" sz="2200" b="1" dirty="0" smtClean="0">
                <a:solidFill>
                  <a:srgbClr val="002060"/>
                </a:solidFill>
                <a:cs typeface="+mn-ea"/>
                <a:sym typeface="+mn-ea"/>
              </a:rPr>
              <a:t>is included </a:t>
            </a:r>
            <a:r>
              <a:rPr lang="en-US" altLang="zh-CN" sz="2200" b="1" dirty="0" smtClean="0">
                <a:solidFill>
                  <a:srgbClr val="002060"/>
                </a:solidFill>
                <a:cs typeface="+mn-ea"/>
                <a:sym typeface="+mn-ea"/>
              </a:rPr>
              <a:t>in the </a:t>
            </a:r>
            <a:r>
              <a:rPr lang="en-US" altLang="zh-CN" sz="2200" b="1" dirty="0" smtClean="0">
                <a:solidFill>
                  <a:srgbClr val="C00000"/>
                </a:solidFill>
                <a:cs typeface="+mn-ea"/>
                <a:sym typeface="+mn-ea"/>
              </a:rPr>
              <a:t>national agri. </a:t>
            </a:r>
            <a:r>
              <a:rPr lang="en-US" altLang="zh-CN" sz="2200" b="1" dirty="0">
                <a:solidFill>
                  <a:srgbClr val="C00000"/>
                </a:solidFill>
                <a:cs typeface="+mn-ea"/>
                <a:sym typeface="+mn-ea"/>
              </a:rPr>
              <a:t>machinery </a:t>
            </a:r>
            <a:r>
              <a:rPr lang="en-US" altLang="zh-CN" sz="2200" b="1" dirty="0" smtClean="0">
                <a:solidFill>
                  <a:srgbClr val="C00000"/>
                </a:solidFill>
                <a:cs typeface="+mn-ea"/>
                <a:sym typeface="+mn-ea"/>
              </a:rPr>
              <a:t>subsidy program.</a:t>
            </a:r>
            <a:r>
              <a:rPr lang="en-US" altLang="zh-CN" sz="2200" b="1" dirty="0" smtClean="0">
                <a:solidFill>
                  <a:srgbClr val="0000FF"/>
                </a:solidFill>
                <a:cs typeface="+mn-ea"/>
                <a:sym typeface="+mn-ea"/>
              </a:rPr>
              <a:t> 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990779" y="838200"/>
            <a:ext cx="34290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Subsidies</a:t>
            </a:r>
            <a:r>
              <a:rPr kumimoji="0" lang="en-US" altLang="zh-CN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in 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2018-2020 </a:t>
            </a: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-533400" y="0"/>
            <a:ext cx="10287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altLang="zh-CN" b="1" dirty="0" smtClean="0">
                <a:solidFill>
                  <a:srgbClr val="0000FF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National policies to accelerate digital agri. and rural development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4899328"/>
              </p:ext>
            </p:extLst>
          </p:nvPr>
        </p:nvGraphicFramePr>
        <p:xfrm>
          <a:off x="313055" y="581025"/>
          <a:ext cx="8677275" cy="6123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64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2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Documents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en-US" sz="12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Main contents about </a:t>
                      </a:r>
                      <a:r>
                        <a:rPr lang="en-US" altLang="en-US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digital agriculture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4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altLang="en-US" sz="1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Accelerating the Innovation of Agricultural Science and Technology and Continuously Enhancing the Ability to Guarantee the Supply of Agricultural Products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Accelerating 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the research of frontier technology, and making major breakthroughs in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precision ag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riculture technology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altLang="en-US" sz="1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Accelerating the Development of Modern Agriculture and Further Enhancing the Vitality of Rural Development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Strengthening scientific and technological innovation, and 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promoting research of agricultural machinery and equipment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4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altLang="en-US" sz="1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Comprehensively Deepening Rural Reform and Accelerating Agricultural Modernization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Establishing a</a:t>
                      </a:r>
                      <a:r>
                        <a:rPr lang="en-US" sz="1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whole-process agricultural ICT application and mechanization technology system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focusing on Agricultural Internet of things and precision equipment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4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altLang="en-US" sz="1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Strengthening Reform and Innovation and Accelerating Agricultural Modernization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Making major breakthroughs in biological breeding, </a:t>
                      </a:r>
                      <a:r>
                        <a:rPr lang="en-US" alt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intelligent agriculture</a:t>
                      </a:r>
                      <a:r>
                        <a:rPr lang="en-US" altLang="en-US" sz="1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agricultural machinery and equipment, and ecological and environmental protection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43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altLang="en-US" sz="1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Implementing the New Concept of Development, Accelerating Agricultural Modernization and Realizing the Goal of Moderately Prosperous Society in All Respects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Vigorously promoting</a:t>
                      </a:r>
                      <a:r>
                        <a:rPr lang="en-US" alt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"Internet Plus" modern agriculture</a:t>
                      </a:r>
                      <a:r>
                        <a:rPr lang="en-US" altLang="en-US" sz="1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and developing </a:t>
                      </a:r>
                      <a:r>
                        <a:rPr lang="en-US" alt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smart meteorology and agricultural remote sensing technology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altLang="en-US" sz="1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deepening the promotion of agriculture and accelerating the cultivation of new driving forces for agricultural rural development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Accelerating scientific and technological research and development,</a:t>
                      </a:r>
                      <a:r>
                        <a:rPr lang="en-US" alt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implement the smart agriculture project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altLang="en-US" sz="1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Implementing the Strategy of Rural Revitalization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Vigorously developing 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digital agriculture, implementing smart agriculture, forestry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, and advancing experiments and demonstrations on the Internet of Things and the application of remote sensing technology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14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altLang="en-US" sz="1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Adhering to the Priority Development of Agriculture and Rural Areas and Doing the Work of "Agriculture, Rural Areas and Peasantry" well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Promoting independent innovation in the biological seed industry, heavy agricultural machinery, </a:t>
                      </a:r>
                      <a:r>
                        <a:rPr lang="en-US" alt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smart agriculture</a:t>
                      </a:r>
                      <a:r>
                        <a:rPr lang="en-US" altLang="en-US" sz="1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and green inputs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altLang="en-US" sz="1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Outline of Digital Rural Development Strategy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Consolidating the foundation of digital agriculture, promoting the digital transformation of agriculture, promoting the 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intelligent agricultural equipment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altLang="en-US" sz="1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Focusing on the Key Work in the Areas of Agriculture, Rural Areas and Peasants to Ensure the Realization of a Moderately Prosperous Society in All Respects on Schedule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Building agricultural and rural big data center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accelerating the application of modern information technology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en-US" sz="1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Plan for Digital Agriculture and Rural Development </a:t>
                      </a:r>
                      <a:r>
                        <a:rPr lang="en-US" altLang="en-US" sz="1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toward 2025</a:t>
                      </a:r>
                      <a:endParaRPr lang="en-US" altLang="en-US" sz="1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Accelerating the </a:t>
                      </a:r>
                      <a:r>
                        <a:rPr lang="en-US" altLang="en-US" sz="1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digital transformation of planting, animal husbandry, fishery, seed industry</a:t>
                      </a:r>
                      <a:r>
                        <a:rPr lang="en-US" alt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and new forms of business.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altLang="en-US" sz="1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Recommendations on Comprehensively Promoting Rural Revitalization and Accelerating Agricultural and Rural Modernization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Developing</a:t>
                      </a:r>
                      <a:r>
                        <a:rPr lang="en-US" altLang="en-US" sz="1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smart agriculture, establishing a big data system for agriculture and rural areas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椭圆 1"/>
          <p:cNvSpPr/>
          <p:nvPr/>
        </p:nvSpPr>
        <p:spPr bwMode="auto">
          <a:xfrm>
            <a:off x="838200" y="5867400"/>
            <a:ext cx="3886200" cy="4572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724400" y="2971800"/>
          <a:ext cx="424624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 smtClean="0"/>
                        <a:t>Share o</a:t>
                      </a:r>
                      <a:r>
                        <a:rPr lang="zh-CN" altLang="en-US" sz="1600" dirty="0" smtClean="0"/>
                        <a:t>f 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DA </a:t>
                      </a:r>
                      <a:r>
                        <a:rPr lang="zh-CN" altLang="en-US" sz="1600" dirty="0" smtClean="0"/>
                        <a:t>in agri</a:t>
                      </a:r>
                      <a:r>
                        <a:rPr lang="en-US" altLang="zh-CN" sz="1600" dirty="0" smtClean="0"/>
                        <a:t>.</a:t>
                      </a:r>
                      <a:r>
                        <a:rPr lang="zh-CN" altLang="en-US" sz="1600" dirty="0" smtClean="0"/>
                        <a:t> </a:t>
                      </a:r>
                      <a:r>
                        <a:rPr lang="en-US" altLang="zh-CN" sz="1600" dirty="0" smtClean="0"/>
                        <a:t>GDP</a:t>
                      </a:r>
                      <a:r>
                        <a:rPr lang="zh-CN" altLang="en-US" sz="1600" dirty="0" smtClean="0"/>
                        <a:t> </a:t>
                      </a:r>
                      <a:r>
                        <a:rPr lang="en-US" altLang="zh-CN" sz="1600" dirty="0" smtClean="0"/>
                        <a:t>(%)</a:t>
                      </a: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 smtClean="0"/>
                        <a:t>Share of </a:t>
                      </a:r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</a:rPr>
                        <a:t>online retail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zh-CN" altLang="en-US" sz="1600" dirty="0"/>
                        <a:t>of </a:t>
                      </a:r>
                      <a:r>
                        <a:rPr lang="zh-CN" altLang="en-US" sz="1600" dirty="0" smtClean="0"/>
                        <a:t>agri</a:t>
                      </a:r>
                      <a:r>
                        <a:rPr lang="en-US" altLang="zh-CN" sz="1600" dirty="0" smtClean="0"/>
                        <a:t>. </a:t>
                      </a:r>
                      <a:r>
                        <a:rPr lang="zh-CN" altLang="en-US" sz="1600" dirty="0" smtClean="0"/>
                        <a:t>products </a:t>
                      </a:r>
                      <a:r>
                        <a:rPr lang="en-US" altLang="zh-CN" sz="1600" dirty="0" smtClean="0"/>
                        <a:t>(%)</a:t>
                      </a: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Internet penetration rate</a:t>
                      </a:r>
                      <a:r>
                        <a:rPr lang="zh-CN" altLang="en-US" sz="1600" dirty="0"/>
                        <a:t> in rural </a:t>
                      </a:r>
                      <a:r>
                        <a:rPr lang="zh-CN" altLang="en-US" sz="1600" dirty="0" smtClean="0"/>
                        <a:t>areas </a:t>
                      </a:r>
                      <a:r>
                        <a:rPr lang="en-US" altLang="zh-CN" sz="1600" dirty="0" smtClean="0"/>
                        <a:t>(%)</a:t>
                      </a: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/>
                        <a:t>38.4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000" b="1" dirty="0" smtClean="0"/>
                        <a:t>…</a:t>
                      </a:r>
                      <a:endParaRPr lang="en-US" altLang="zh-C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648200" y="1905000"/>
            <a:ext cx="4191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/>
              <a:t>Main indicators of </a:t>
            </a:r>
            <a:r>
              <a:rPr lang="en-US" altLang="zh-CN" b="1" dirty="0" smtClean="0"/>
              <a:t>DA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towards 2025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81000" y="1752600"/>
            <a:ext cx="4114800" cy="41472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latinLnBrk="0">
              <a:lnSpc>
                <a:spcPct val="100000"/>
              </a:lnSpc>
              <a:buFont typeface="微软雅黑" panose="020B0503020204020204" charset="-122"/>
              <a:buChar char="-"/>
            </a:pPr>
            <a:r>
              <a:rPr lang="en-US" altLang="zh-CN" sz="2000" b="1" dirty="0" smtClean="0">
                <a:solidFill>
                  <a:srgbClr val="FF0000"/>
                </a:solidFill>
                <a:sym typeface="+mn-ea"/>
              </a:rPr>
              <a:t>Largely complete </a:t>
            </a:r>
            <a:r>
              <a:rPr lang="en-US" sz="2000" dirty="0" smtClean="0">
                <a:solidFill>
                  <a:schemeClr val="tx1"/>
                </a:solidFill>
                <a:sym typeface="+mn-ea"/>
              </a:rPr>
              <a:t>the 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construction of</a:t>
            </a:r>
            <a:r>
              <a:rPr lang="en-US" sz="20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2000" dirty="0"/>
              <a:t>agricultural data collection system</a:t>
            </a:r>
            <a:r>
              <a:rPr lang="en-US" altLang="zh-CN" sz="2000" dirty="0"/>
              <a:t>,</a:t>
            </a:r>
            <a:r>
              <a:rPr lang="zh-CN" altLang="en-US" sz="2000" dirty="0"/>
              <a:t> the </a:t>
            </a:r>
            <a:r>
              <a:rPr lang="en-US" altLang="zh-CN" sz="2000" dirty="0"/>
              <a:t>“</a:t>
            </a:r>
            <a:r>
              <a:rPr lang="en-US" altLang="zh-CN" sz="2000" dirty="0">
                <a:sym typeface="+mn-ea"/>
              </a:rPr>
              <a:t>Space-</a:t>
            </a:r>
            <a:r>
              <a:rPr lang="en-US" altLang="zh-CN" sz="2000" dirty="0"/>
              <a:t>S</a:t>
            </a:r>
            <a:r>
              <a:rPr lang="zh-CN" altLang="en-US" sz="2000" dirty="0"/>
              <a:t>ky</a:t>
            </a:r>
            <a:r>
              <a:rPr lang="en-US" altLang="zh-CN" sz="2000" dirty="0"/>
              <a:t>-G</a:t>
            </a:r>
            <a:r>
              <a:rPr lang="zh-CN" altLang="en-US" sz="2000" dirty="0"/>
              <a:t>round</a:t>
            </a:r>
            <a:r>
              <a:rPr lang="en-US" altLang="zh-CN" sz="2000" dirty="0"/>
              <a:t>”</a:t>
            </a:r>
            <a:r>
              <a:rPr lang="zh-CN" altLang="en-US" sz="2000" dirty="0"/>
              <a:t> integrated observation network, the basic data resource system, </a:t>
            </a:r>
            <a:r>
              <a:rPr lang="en-US" altLang="zh-CN" sz="2000" dirty="0"/>
              <a:t>and </a:t>
            </a:r>
            <a:r>
              <a:rPr lang="zh-CN" altLang="en-US" sz="2000" dirty="0"/>
              <a:t>cloud platform</a:t>
            </a:r>
            <a:r>
              <a:rPr lang="en-US" altLang="zh-CN" sz="2000" dirty="0"/>
              <a:t>.</a:t>
            </a:r>
            <a:r>
              <a:rPr lang="zh-CN" altLang="en-US" sz="2000" dirty="0"/>
              <a:t> </a:t>
            </a:r>
          </a:p>
          <a:p>
            <a:pPr marL="285750" indent="-285750" latinLnBrk="0">
              <a:lnSpc>
                <a:spcPct val="150000"/>
              </a:lnSpc>
              <a:buFont typeface="微软雅黑" panose="020B0503020204020204" charset="-122"/>
              <a:buChar char="-"/>
            </a:pPr>
            <a:endParaRPr lang="zh-CN" altLang="en-US" sz="900" dirty="0"/>
          </a:p>
          <a:p>
            <a:pPr marL="285750" indent="-285750" latinLnBrk="0">
              <a:lnSpc>
                <a:spcPct val="100000"/>
              </a:lnSpc>
              <a:buFont typeface="微软雅黑" panose="020B0503020204020204" charset="-122"/>
              <a:buChar char="-"/>
            </a:pPr>
            <a:r>
              <a:rPr lang="en-US" altLang="zh-CN" sz="2000" b="1" dirty="0" smtClean="0">
                <a:solidFill>
                  <a:srgbClr val="FF0000"/>
                </a:solidFill>
                <a:sym typeface="+mn-ea"/>
              </a:rPr>
              <a:t>Have s</a:t>
            </a:r>
            <a:r>
              <a:rPr lang="zh-CN" altLang="en-US" sz="2000" b="1" dirty="0" smtClean="0">
                <a:solidFill>
                  <a:srgbClr val="FF0000"/>
                </a:solidFill>
                <a:sym typeface="+mn-ea"/>
              </a:rPr>
              <a:t>ignificant </a:t>
            </a:r>
            <a:r>
              <a:rPr lang="zh-CN" altLang="en-US" sz="2000" b="1" dirty="0">
                <a:solidFill>
                  <a:srgbClr val="FF0000"/>
                </a:solidFill>
                <a:sym typeface="+mn-ea"/>
              </a:rPr>
              <a:t>progress</a:t>
            </a:r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sym typeface="+mn-ea"/>
              </a:rPr>
              <a:t>in</a:t>
            </a:r>
            <a:r>
              <a:rPr lang="en-US" sz="2000" dirty="0">
                <a:sym typeface="+mn-ea"/>
              </a:rPr>
              <a:t> </a:t>
            </a:r>
            <a:r>
              <a:rPr lang="zh-CN" altLang="en-US" sz="2000" dirty="0"/>
              <a:t>digital transformation of agricultural production</a:t>
            </a:r>
            <a:r>
              <a:rPr lang="en-US" altLang="zh-CN" sz="2000" dirty="0"/>
              <a:t>, </a:t>
            </a:r>
            <a:r>
              <a:rPr lang="zh-CN" altLang="en-US" sz="2000" dirty="0"/>
              <a:t>operation</a:t>
            </a:r>
            <a:r>
              <a:rPr lang="en-US" altLang="zh-CN" sz="2000" dirty="0">
                <a:sym typeface="+mn-ea"/>
              </a:rPr>
              <a:t>, </a:t>
            </a:r>
            <a:r>
              <a:rPr lang="zh-CN" altLang="en-US" sz="2000" dirty="0">
                <a:sym typeface="+mn-ea"/>
              </a:rPr>
              <a:t>management and service</a:t>
            </a:r>
            <a:r>
              <a:rPr lang="en-US" altLang="zh-CN" sz="2000" dirty="0">
                <a:sym typeface="+mn-ea"/>
              </a:rPr>
              <a:t>.</a:t>
            </a:r>
            <a:r>
              <a:rPr lang="zh-CN" altLang="en-US" sz="2000" dirty="0"/>
              <a:t> </a:t>
            </a:r>
          </a:p>
          <a:p>
            <a:pPr marL="285750" indent="-285750" latinLnBrk="0">
              <a:lnSpc>
                <a:spcPct val="100000"/>
              </a:lnSpc>
              <a:buFont typeface="微软雅黑" panose="020B0503020204020204" charset="-122"/>
              <a:buChar char="-"/>
            </a:pPr>
            <a:endParaRPr lang="zh-CN" altLang="en-US" sz="1000" dirty="0"/>
          </a:p>
          <a:p>
            <a:pPr marL="285750" indent="-285750" latinLnBrk="0">
              <a:lnSpc>
                <a:spcPct val="100000"/>
              </a:lnSpc>
              <a:buFont typeface="微软雅黑" panose="020B0503020204020204" charset="-122"/>
              <a:buChar char="-"/>
            </a:pPr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G</a:t>
            </a:r>
            <a:r>
              <a:rPr lang="zh-CN" altLang="en-US" sz="2000" b="1" dirty="0">
                <a:solidFill>
                  <a:srgbClr val="FF0000"/>
                </a:solidFill>
                <a:sym typeface="+mn-ea"/>
              </a:rPr>
              <a:t>radually improve</a:t>
            </a:r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2000" dirty="0"/>
              <a:t>rural digital governance system.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5770" y="1219200"/>
            <a:ext cx="3511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The goals of development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45770" y="228600"/>
            <a:ext cx="86461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800" b="1" dirty="0" smtClean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Plan </a:t>
            </a:r>
            <a:r>
              <a:rPr lang="en-US" altLang="en-US" sz="2800" b="1" dirty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for Digital Agriculture </a:t>
            </a:r>
            <a:r>
              <a:rPr lang="en-US" altLang="en-US" sz="2800" b="1" dirty="0" smtClean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(DA) and </a:t>
            </a:r>
            <a:r>
              <a:rPr lang="en-US" altLang="en-US" sz="2800" b="1" dirty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Rural Development </a:t>
            </a:r>
            <a:r>
              <a:rPr lang="en-US" altLang="en-US" sz="2800" b="1" dirty="0" smtClean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towards </a:t>
            </a:r>
            <a:r>
              <a:rPr lang="en-US" altLang="en-US" sz="2800" b="1" dirty="0" smtClean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2025</a:t>
            </a:r>
            <a:endParaRPr lang="en-US" altLang="en-US" sz="2800" b="1" dirty="0" smtClean="0">
              <a:solidFill>
                <a:schemeClr val="accent2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57200" y="1143000"/>
          <a:ext cx="8305165" cy="542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37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dirty="0"/>
                        <a:t>Main 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/>
                        <a:t>Main 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sym typeface="+mn-ea"/>
                        </a:rPr>
                        <a:t>B</a:t>
                      </a: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sym typeface="+mn-ea"/>
                        </a:rPr>
                        <a:t>asic data resource system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algn="l">
                        <a:buNone/>
                      </a:pPr>
                      <a:r>
                        <a:rPr lang="en-US" altLang="zh-CN" sz="1800" dirty="0" smtClean="0">
                          <a:sym typeface="+mn-ea"/>
                        </a:rPr>
                        <a:t>Ag</a:t>
                      </a:r>
                      <a:r>
                        <a:rPr lang="zh-CN" altLang="en-US" sz="1800" dirty="0" smtClean="0">
                          <a:sym typeface="+mn-ea"/>
                        </a:rPr>
                        <a:t>ricultural </a:t>
                      </a:r>
                      <a:r>
                        <a:rPr lang="zh-CN" altLang="en-US" sz="1800" dirty="0">
                          <a:sym typeface="+mn-ea"/>
                        </a:rPr>
                        <a:t>natural resources, important agricultural germplasm resources, rural collective assets, homestead, farmers and new agricultural management </a:t>
                      </a:r>
                      <a:r>
                        <a:rPr lang="en-US" altLang="zh-CN" sz="1800" dirty="0">
                          <a:sym typeface="+mn-ea"/>
                        </a:rPr>
                        <a:t>entities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sym typeface="+mn-ea"/>
                        </a:rPr>
                        <a:t>Digital transformation of </a:t>
                      </a:r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sym typeface="+mn-ea"/>
                        </a:rPr>
                        <a:t>production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algn="l">
                        <a:buNone/>
                      </a:pPr>
                      <a:r>
                        <a:rPr lang="en-US" altLang="zh-CN" sz="1800" dirty="0" err="1" smtClean="0">
                          <a:solidFill>
                            <a:schemeClr val="tx1"/>
                          </a:solidFill>
                          <a:sym typeface="+mn-ea"/>
                        </a:rPr>
                        <a:t>Informatization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sym typeface="+mn-ea"/>
                        </a:rPr>
                        <a:t>of planting industry, intellectualization of animal husbandry, intellectualization of fishery, digitization of seed industry, diversification of new formats, and whole process control of quality and safety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sym typeface="+mn-ea"/>
                        </a:rPr>
                        <a:t>Digital transformation of management and service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algn="l"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sym typeface="+mn-ea"/>
                        </a:rPr>
                        <a:t>Agricultural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sym typeface="+mn-ea"/>
                        </a:rPr>
                        <a:t>and rural management decision support system, monitoring and early warning system of the whole industrial chain of important agricultural products, digital agricultural and rural service system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sym typeface="+mn-ea"/>
                        </a:rPr>
                        <a:t>Key technology and equipment innovation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algn="l">
                        <a:buNone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sym typeface="+mn-ea"/>
                        </a:rPr>
                        <a:t>Main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sym typeface="+mn-ea"/>
                        </a:rPr>
                        <a:t>common technology tackling, technology integration application and demonstration, agricultural artificial intelligence R &amp; D and application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b="1" dirty="0">
                          <a:solidFill>
                            <a:srgbClr val="C00000"/>
                          </a:solidFill>
                        </a:rPr>
                        <a:t>New infrastructure construction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800" dirty="0" smtClean="0">
                          <a:sym typeface="+mn-ea"/>
                        </a:rPr>
                        <a:t>A</a:t>
                      </a:r>
                      <a:r>
                        <a:rPr lang="zh-CN" altLang="en-US" sz="1800" dirty="0" smtClean="0">
                          <a:sym typeface="+mn-ea"/>
                        </a:rPr>
                        <a:t>gricultural </a:t>
                      </a:r>
                      <a:r>
                        <a:rPr lang="zh-CN" altLang="en-US" sz="1800" dirty="0">
                          <a:sym typeface="+mn-ea"/>
                        </a:rPr>
                        <a:t>and rural big data center, integrated observation system of </a:t>
                      </a:r>
                      <a:r>
                        <a:rPr lang="en-US" altLang="zh-CN" sz="1800" dirty="0">
                          <a:sym typeface="+mn-ea"/>
                        </a:rPr>
                        <a:t>“Sky-Ground-S</a:t>
                      </a:r>
                      <a:r>
                        <a:rPr lang="zh-CN" altLang="en-US" sz="1800" dirty="0">
                          <a:sym typeface="+mn-ea"/>
                        </a:rPr>
                        <a:t>pace</a:t>
                      </a:r>
                      <a:r>
                        <a:rPr lang="en-US" altLang="zh-CN" sz="1800" dirty="0">
                          <a:sym typeface="+mn-ea"/>
                        </a:rPr>
                        <a:t>”</a:t>
                      </a:r>
                      <a:r>
                        <a:rPr lang="zh-CN" altLang="en-US" sz="1800" dirty="0">
                          <a:sym typeface="+mn-ea"/>
                        </a:rPr>
                        <a:t>, and innovative projects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822960" y="76200"/>
            <a:ext cx="80098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sym typeface="+mn-ea"/>
              </a:rPr>
              <a:t>Main areas: </a:t>
            </a:r>
            <a:r>
              <a:rPr lang="en-US" altLang="en-US" sz="2800" i="1" dirty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Plan for Digital Agriculture and Rural Development </a:t>
            </a:r>
            <a:r>
              <a:rPr lang="en-US" altLang="en-US" sz="2800" i="1" dirty="0" smtClean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towards </a:t>
            </a:r>
            <a:r>
              <a:rPr lang="en-US" altLang="en-US" sz="2800" i="1" dirty="0" smtClean="0">
                <a:solidFill>
                  <a:schemeClr val="accent2"/>
                </a:solidFill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2025</a:t>
            </a:r>
            <a:endParaRPr lang="en-US" altLang="en-US" sz="2800" b="1" dirty="0" smtClean="0">
              <a:solidFill>
                <a:schemeClr val="accent2"/>
              </a:solidFill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9427742"/>
              </p:ext>
            </p:extLst>
          </p:nvPr>
        </p:nvGraphicFramePr>
        <p:xfrm>
          <a:off x="457200" y="609600"/>
          <a:ext cx="8435340" cy="617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0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A</a:t>
                      </a:r>
                      <a:r>
                        <a:rPr lang="zh-CN" altLang="en-US"/>
                        <a:t>gricultural enterprise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Main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Fields of digital development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0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Pig breeding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Establish an 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intelligent digital platform</a:t>
                      </a:r>
                      <a:r>
                        <a:rPr lang="zh-CN" altLang="en-US"/>
                        <a:t> covering feed processing, pig breeding and sales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Agricultur</a:t>
                      </a:r>
                      <a:r>
                        <a:rPr lang="en-US" altLang="zh-CN"/>
                        <a:t>e and</a:t>
                      </a:r>
                      <a:r>
                        <a:rPr lang="zh-CN" altLang="en-US"/>
                        <a:t>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IoTs and artificial intelligence</a:t>
                      </a:r>
                      <a:r>
                        <a:rPr lang="en-US" altLang="zh-CN"/>
                        <a:t> drive the digital transformation of agricultural industry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Feed production</a:t>
                      </a:r>
                      <a:r>
                        <a:rPr lang="en-US" altLang="zh-CN"/>
                        <a:t> and breeding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Intelligent fishery</a:t>
                      </a: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breeding</a:t>
                      </a:r>
                      <a:r>
                        <a:rPr lang="zh-CN" altLang="en-US"/>
                        <a:t> driven by Io</a:t>
                      </a:r>
                      <a:r>
                        <a:rPr lang="en-US" altLang="zh-CN"/>
                        <a:t>T</a:t>
                      </a:r>
                      <a:r>
                        <a:rPr lang="zh-CN" altLang="en-US"/>
                        <a:t>s</a:t>
                      </a:r>
                      <a:r>
                        <a:rPr lang="en-US" altLang="zh-CN"/>
                        <a:t> and big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Crop and breeding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IoTs and AI </a:t>
                      </a:r>
                      <a:r>
                        <a:rPr lang="en-US" altLang="zh-CN"/>
                        <a:t>used in breeding based on </a:t>
                      </a: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cloud platform</a:t>
                      </a:r>
                      <a:r>
                        <a:rPr lang="en-US" altLang="zh-CN"/>
                        <a:t> of Huawei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3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Feed, breeding, </a:t>
                      </a:r>
                      <a:r>
                        <a:rPr lang="en-US" altLang="zh-CN"/>
                        <a:t>and </a:t>
                      </a:r>
                      <a:r>
                        <a:rPr lang="zh-CN" altLang="en-US"/>
                        <a:t>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Digit</a:t>
                      </a:r>
                      <a:r>
                        <a:rPr lang="en-US" altLang="zh-CN"/>
                        <a:t>alization</a:t>
                      </a: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 in management, transcation,  and services in pig breeding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 smtClean="0"/>
                        <a:t>Rice and other crops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IoTs, intelligent machinery and blockchains enable planting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Feed and breeding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Intelligent breeding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A</a:t>
                      </a:r>
                      <a:r>
                        <a:rPr lang="zh-CN" altLang="en-US"/>
                        <a:t>gricultural machinery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Intelligent agricultural machinery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 relating to wheat, corn and rice, etc.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0" y="4244340"/>
            <a:ext cx="1529080" cy="6965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70" y="3505200"/>
            <a:ext cx="1544955" cy="739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819400"/>
            <a:ext cx="1529715" cy="685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80" y="1899285"/>
            <a:ext cx="1524635" cy="857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990600"/>
            <a:ext cx="1524000" cy="908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150" y="4876800"/>
            <a:ext cx="1553210" cy="61595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9" r:link="rId10"/>
          <a:stretch>
            <a:fillRect/>
          </a:stretch>
        </p:blipFill>
        <p:spPr>
          <a:xfrm>
            <a:off x="810260" y="5503545"/>
            <a:ext cx="1551940" cy="578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" y="6125210"/>
            <a:ext cx="1584325" cy="6286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8921" y="76200"/>
            <a:ext cx="8347413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altLang="zh-CN" sz="2700" b="1" dirty="0" smtClean="0">
                <a:solidFill>
                  <a:schemeClr val="accent2"/>
                </a:solidFill>
                <a:sym typeface="+mn-ea"/>
              </a:rPr>
              <a:t>Private investment from</a:t>
            </a:r>
            <a:r>
              <a:rPr lang="en-US" altLang="zh-CN" sz="2700" b="1" dirty="0" smtClean="0">
                <a:solidFill>
                  <a:srgbClr val="C00000"/>
                </a:solidFill>
                <a:sym typeface="+mn-ea"/>
              </a:rPr>
              <a:t> major </a:t>
            </a:r>
            <a:r>
              <a:rPr lang="zh-CN" altLang="en-US" sz="2700" b="1" dirty="0" smtClean="0">
                <a:solidFill>
                  <a:srgbClr val="C00000"/>
                </a:solidFill>
                <a:sym typeface="+mn-ea"/>
              </a:rPr>
              <a:t>agricultural </a:t>
            </a:r>
            <a:r>
              <a:rPr lang="en-US" altLang="zh-CN" sz="2700" b="1" dirty="0" smtClean="0">
                <a:solidFill>
                  <a:srgbClr val="C00000"/>
                </a:solidFill>
                <a:sym typeface="+mn-ea"/>
              </a:rPr>
              <a:t>companies</a:t>
            </a:r>
            <a:r>
              <a:rPr lang="zh-CN" altLang="en-US" sz="2700" dirty="0" smtClean="0">
                <a:sym typeface="+mn-ea"/>
              </a:rPr>
              <a:t> </a:t>
            </a:r>
            <a:endParaRPr lang="zh-CN" altLang="en-US" sz="2700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00" y="228600"/>
            <a:ext cx="840549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>
              <a:lnSpc>
                <a:spcPct val="90000"/>
              </a:lnSpc>
              <a:spcBef>
                <a:spcPts val="0"/>
              </a:spcBef>
              <a:buFont typeface="Calibri" panose="020F0502020204030204" charset="0"/>
              <a:buNone/>
            </a:pPr>
            <a:r>
              <a:rPr lang="en-US" altLang="zh-CN" sz="3200" b="1" dirty="0" smtClean="0">
                <a:solidFill>
                  <a:schemeClr val="accent2"/>
                </a:solidFill>
                <a:sym typeface="+mn-ea"/>
              </a:rPr>
              <a:t>Private investment from </a:t>
            </a:r>
            <a:r>
              <a:rPr lang="en-US" altLang="zh-CN" sz="3200" b="1" dirty="0" err="1">
                <a:solidFill>
                  <a:srgbClr val="C00000"/>
                </a:solidFill>
                <a:sym typeface="+mn-ea"/>
              </a:rPr>
              <a:t>i</a:t>
            </a:r>
            <a:r>
              <a:rPr lang="zh-CN" altLang="en-US" sz="3200" b="1" dirty="0">
                <a:solidFill>
                  <a:srgbClr val="C00000"/>
                </a:solidFill>
                <a:sym typeface="+mn-ea"/>
              </a:rPr>
              <a:t>nternet </a:t>
            </a:r>
            <a:r>
              <a:rPr lang="en-US" altLang="zh-CN" sz="3200" b="1" dirty="0" smtClean="0">
                <a:solidFill>
                  <a:srgbClr val="C00000"/>
                </a:solidFill>
                <a:sym typeface="+mn-ea"/>
              </a:rPr>
              <a:t>companies</a:t>
            </a:r>
            <a:endParaRPr lang="zh-CN" altLang="en-US" sz="3200" b="1" dirty="0" smtClean="0">
              <a:solidFill>
                <a:schemeClr val="accent2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3169920" cy="222440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3" r:link="rId4"/>
          <a:stretch>
            <a:fillRect/>
          </a:stretch>
        </p:blipFill>
        <p:spPr>
          <a:xfrm>
            <a:off x="4572000" y="1035050"/>
            <a:ext cx="3197225" cy="218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800600" y="3200400"/>
            <a:ext cx="2783205" cy="65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latinLnBrk="0">
              <a:lnSpc>
                <a:spcPts val="2200"/>
              </a:lnSpc>
              <a:buClrTx/>
              <a:buSzTx/>
              <a:buFont typeface="微软雅黑" panose="020B0503020204020204" charset="-122"/>
              <a:buNone/>
            </a:pPr>
            <a:r>
              <a:rPr lang="en-US" altLang="zh-CN" sz="1800" b="1">
                <a:sym typeface="+mn-ea"/>
              </a:rPr>
              <a:t>Tencent</a:t>
            </a:r>
            <a:r>
              <a:rPr lang="en-US" altLang="zh-CN" sz="1800">
                <a:sym typeface="+mn-ea"/>
              </a:rPr>
              <a:t> AI Greenhouse planting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14800"/>
            <a:ext cx="3931920" cy="16738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38200" y="5867400"/>
            <a:ext cx="28575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1800" b="1">
                <a:solidFill>
                  <a:schemeClr val="tx1"/>
                </a:solidFill>
                <a:sym typeface="+mn-ea"/>
              </a:rPr>
              <a:t>J</a:t>
            </a:r>
            <a:r>
              <a:rPr lang="en-US" altLang="zh-CN" sz="1800" b="1">
                <a:sym typeface="+mn-ea"/>
              </a:rPr>
              <a:t>ingdong farm</a:t>
            </a:r>
            <a:r>
              <a:rPr lang="en-US" altLang="zh-CN" sz="1800">
                <a:sym typeface="+mn-ea"/>
              </a:rPr>
              <a:t>:</a:t>
            </a:r>
          </a:p>
          <a:p>
            <a:pPr marL="0" lvl="1" algn="l"/>
            <a:r>
              <a:rPr lang="en-US" altLang="zh-CN" sz="1800">
                <a:sym typeface="+mn-ea"/>
              </a:rPr>
              <a:t>Drone</a:t>
            </a:r>
            <a:r>
              <a:rPr lang="zh-CN" altLang="en-US" sz="1800">
                <a:sym typeface="+mn-ea"/>
              </a:rPr>
              <a:t> service platform</a:t>
            </a:r>
            <a:r>
              <a:rPr lang="en-US" altLang="zh-CN" sz="1800">
                <a:sym typeface="+mn-ea"/>
              </a:rPr>
              <a:t> used in </a:t>
            </a:r>
            <a:r>
              <a:rPr lang="zh-CN" altLang="en-US" sz="1800">
                <a:sym typeface="+mn-ea"/>
              </a:rPr>
              <a:t>the whole process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85800" y="3239770"/>
            <a:ext cx="4354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algn="l" latinLnBrk="0">
              <a:lnSpc>
                <a:spcPct val="100000"/>
              </a:lnSpc>
              <a:buClrTx/>
              <a:buSzTx/>
              <a:buFont typeface="微软雅黑" panose="020B0503020204020204" charset="-122"/>
              <a:buNone/>
            </a:pPr>
            <a:r>
              <a:rPr lang="zh-CN" altLang="en-US" sz="1800" b="1" dirty="0">
                <a:sym typeface="+mn-ea"/>
              </a:rPr>
              <a:t>Alibaba Cloud </a:t>
            </a:r>
          </a:p>
          <a:p>
            <a:pPr marL="0" lvl="1" algn="l" latinLnBrk="0">
              <a:lnSpc>
                <a:spcPct val="100000"/>
              </a:lnSpc>
              <a:buClrTx/>
              <a:buSzTx/>
              <a:buFont typeface="微软雅黑" panose="020B0503020204020204" charset="-122"/>
              <a:buNone/>
            </a:pPr>
            <a:r>
              <a:rPr lang="zh-CN" altLang="en-US" sz="1800" dirty="0" smtClean="0">
                <a:sym typeface="+mn-ea"/>
              </a:rPr>
              <a:t>AI </a:t>
            </a:r>
            <a:r>
              <a:rPr lang="zh-CN" altLang="en-US" sz="1800" dirty="0">
                <a:sym typeface="+mn-ea"/>
              </a:rPr>
              <a:t>in pig breeding programme</a:t>
            </a:r>
            <a:endParaRPr lang="zh-CN" altLang="en-US" sz="1800" dirty="0"/>
          </a:p>
        </p:txBody>
      </p:sp>
      <p:pic>
        <p:nvPicPr>
          <p:cNvPr id="3" name="图片 2"/>
          <p:cNvPicPr/>
          <p:nvPr/>
        </p:nvPicPr>
        <p:blipFill>
          <a:blip r:embed="rId6" r:link="rId7"/>
          <a:stretch>
            <a:fillRect/>
          </a:stretch>
        </p:blipFill>
        <p:spPr>
          <a:xfrm>
            <a:off x="4593590" y="3952875"/>
            <a:ext cx="3197225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57800" y="6019800"/>
            <a:ext cx="2155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sz="1800" b="1">
                <a:solidFill>
                  <a:schemeClr val="tx1"/>
                </a:solidFill>
                <a:sym typeface="+mn-ea"/>
              </a:rPr>
              <a:t>Huawei</a:t>
            </a:r>
            <a:endParaRPr lang="en-US" altLang="zh-CN" sz="1800">
              <a:sym typeface="+mn-ea"/>
            </a:endParaRPr>
          </a:p>
          <a:p>
            <a:pPr marL="0" lvl="1" algn="l"/>
            <a:r>
              <a:rPr lang="en-US" altLang="zh-CN" sz="1800">
                <a:sym typeface="+mn-ea"/>
              </a:rPr>
              <a:t>5G/AI enable farms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5867400" cy="829358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chemeClr val="accent2"/>
                </a:solidFill>
              </a:rPr>
              <a:t>Outline of Presentation</a:t>
            </a:r>
            <a:endParaRPr lang="zh-CN" altLang="en-US" sz="4000" dirty="0">
              <a:solidFill>
                <a:schemeClr val="accent2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3629660"/>
          </a:xfrm>
        </p:spPr>
        <p:txBody>
          <a:bodyPr>
            <a:noAutofit/>
          </a:bodyPr>
          <a:lstStyle/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Potential roles of digital technologies in agricultural and rural development</a:t>
            </a:r>
          </a:p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Efforts </a:t>
            </a:r>
            <a:r>
              <a:rPr lang="en-US" altLang="zh-CN" sz="2600" b="1" dirty="0" smtClean="0">
                <a:solidFill>
                  <a:srgbClr val="002060"/>
                </a:solidFill>
              </a:rPr>
              <a:t>to facilitate digital </a:t>
            </a:r>
            <a:r>
              <a:rPr lang="en-US" altLang="zh-CN" sz="2600" b="1" dirty="0">
                <a:solidFill>
                  <a:srgbClr val="002060"/>
                </a:solidFill>
              </a:rPr>
              <a:t>agricultural and rural development</a:t>
            </a:r>
          </a:p>
          <a:p>
            <a:pPr marL="514350" indent="-457200" latinLnBrk="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Emerging trends of digital agriculture and rural </a:t>
            </a:r>
          </a:p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 smtClean="0">
                <a:solidFill>
                  <a:srgbClr val="002060"/>
                </a:solidFill>
              </a:rPr>
              <a:t>Challenges and concluding remarks</a:t>
            </a:r>
            <a:endParaRPr lang="en-US" altLang="zh-CN" sz="2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38200" y="1346200"/>
            <a:ext cx="7693025" cy="4737100"/>
            <a:chOff x="1320" y="1520"/>
            <a:chExt cx="12115" cy="7460"/>
          </a:xfrm>
        </p:grpSpPr>
        <p:pic>
          <p:nvPicPr>
            <p:cNvPr id="9" name="图片 9" descr="669eb8258c07f2c3309a892a2c1fb1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0" y="1680"/>
              <a:ext cx="11885" cy="726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8760" y="1560"/>
              <a:ext cx="4675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Drone for plant protection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147" y="8321"/>
              <a:ext cx="4595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Smart agricultural machinery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0" y="1520"/>
              <a:ext cx="4063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/>
                <a:t>Data platform services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659" y="8400"/>
              <a:ext cx="3426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Delicacy breeding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97915" y="304800"/>
            <a:ext cx="7190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/>
                </a:solidFill>
              </a:rPr>
              <a:t>Major companies involved </a:t>
            </a:r>
            <a:r>
              <a:rPr lang="zh-CN" altLang="en-US" sz="2800" b="1" dirty="0">
                <a:solidFill>
                  <a:schemeClr val="accent2"/>
                </a:solidFill>
              </a:rPr>
              <a:t>in different </a:t>
            </a:r>
            <a:r>
              <a:rPr lang="zh-CN" altLang="en-US" sz="2800" b="1" dirty="0" smtClean="0">
                <a:solidFill>
                  <a:schemeClr val="accent2"/>
                </a:solidFill>
              </a:rPr>
              <a:t>application</a:t>
            </a:r>
            <a:r>
              <a:rPr lang="en-US" altLang="zh-CN" sz="2800" b="1" dirty="0" smtClean="0">
                <a:solidFill>
                  <a:schemeClr val="accent2"/>
                </a:solidFill>
              </a:rPr>
              <a:t>s or</a:t>
            </a:r>
            <a:r>
              <a:rPr lang="zh-CN" alt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altLang="zh-CN" sz="2800" b="1" dirty="0" smtClean="0">
                <a:solidFill>
                  <a:schemeClr val="accent2"/>
                </a:solidFill>
              </a:rPr>
              <a:t>trails o</a:t>
            </a:r>
            <a:r>
              <a:rPr lang="zh-CN" altLang="en-US" sz="2800" b="1" dirty="0" smtClean="0">
                <a:solidFill>
                  <a:schemeClr val="accent2"/>
                </a:solidFill>
              </a:rPr>
              <a:t>f </a:t>
            </a:r>
            <a:r>
              <a:rPr lang="en-US" altLang="zh-CN" sz="2800" b="1" dirty="0">
                <a:solidFill>
                  <a:schemeClr val="accent2"/>
                </a:solidFill>
              </a:rPr>
              <a:t>digital</a:t>
            </a:r>
            <a:r>
              <a:rPr lang="zh-CN" altLang="en-US" sz="2800" b="1" dirty="0">
                <a:solidFill>
                  <a:schemeClr val="accent2"/>
                </a:solidFill>
              </a:rPr>
              <a:t> agriculture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5867400" cy="829358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chemeClr val="accent2"/>
                </a:solidFill>
              </a:rPr>
              <a:t>Outline of Presentation</a:t>
            </a:r>
            <a:endParaRPr lang="zh-CN" altLang="en-US" sz="4000" dirty="0">
              <a:solidFill>
                <a:schemeClr val="accent2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3629660"/>
          </a:xfrm>
        </p:spPr>
        <p:txBody>
          <a:bodyPr>
            <a:noAutofit/>
          </a:bodyPr>
          <a:lstStyle/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Potential roles of digital technologies in agricultural and rural development</a:t>
            </a:r>
          </a:p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Efforts </a:t>
            </a:r>
            <a:r>
              <a:rPr lang="en-US" altLang="zh-CN" sz="2600" b="1" dirty="0" smtClean="0">
                <a:solidFill>
                  <a:srgbClr val="002060"/>
                </a:solidFill>
              </a:rPr>
              <a:t>to facilitate digital </a:t>
            </a:r>
            <a:r>
              <a:rPr lang="en-US" altLang="zh-CN" sz="2600" b="1" dirty="0">
                <a:solidFill>
                  <a:srgbClr val="002060"/>
                </a:solidFill>
              </a:rPr>
              <a:t>agricultural and rural development</a:t>
            </a:r>
          </a:p>
          <a:p>
            <a:pPr marL="514350" indent="-457200" latinLnBrk="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FF0000"/>
                </a:solidFill>
              </a:rPr>
              <a:t>Emerging trends of digital agriculture and rural </a:t>
            </a:r>
          </a:p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 smtClean="0">
                <a:solidFill>
                  <a:srgbClr val="002060"/>
                </a:solidFill>
              </a:rPr>
              <a:t>Challenges and concluding remarks</a:t>
            </a:r>
            <a:endParaRPr lang="en-US" altLang="zh-CN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6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400800"/>
            <a:ext cx="479107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宋体" panose="02010600030101010101" pitchFamily="2" charset="-122"/>
              </a:rPr>
              <a:t>Source: Authors’ compilation based on CNNIC’s annual reports.</a:t>
            </a:r>
            <a:endParaRPr lang="zh-CN" altLang="zh-CN" sz="1400" dirty="0">
              <a:ea typeface="宋体" panose="02010600030101010101" pitchFamily="2" charset="-122"/>
            </a:endParaRPr>
          </a:p>
        </p:txBody>
      </p:sp>
      <p:sp>
        <p:nvSpPr>
          <p:cNvPr id="11" name="标题 1"/>
          <p:cNvSpPr txBox="1"/>
          <p:nvPr/>
        </p:nvSpPr>
        <p:spPr bwMode="auto">
          <a:xfrm>
            <a:off x="244475" y="914401"/>
            <a:ext cx="3260725" cy="94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000" b="1" kern="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Rising </a:t>
            </a: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number of internet and smartphone users </a:t>
            </a:r>
            <a:r>
              <a:rPr lang="en-US" altLang="zh-CN" sz="2000" dirty="0">
                <a:sym typeface="+mn-ea"/>
              </a:rPr>
              <a:t>(</a:t>
            </a:r>
            <a:r>
              <a:rPr lang="en-US" altLang="zh-CN" sz="2000" dirty="0" smtClean="0">
                <a:sym typeface="+mn-ea"/>
              </a:rPr>
              <a:t>Million),</a:t>
            </a:r>
            <a:r>
              <a:rPr lang="en-US" altLang="zh-CN" sz="2000" b="1" kern="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2007-2020</a:t>
            </a:r>
            <a:r>
              <a:rPr lang="en-US" altLang="zh-CN" sz="2400" b="1" kern="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400" b="1" kern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109538" y="175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" name="标题 1"/>
          <p:cNvSpPr txBox="1"/>
          <p:nvPr/>
        </p:nvSpPr>
        <p:spPr bwMode="auto">
          <a:xfrm>
            <a:off x="3810000" y="914400"/>
            <a:ext cx="2379662" cy="10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2000" b="1" kern="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Rising </a:t>
            </a:r>
            <a:r>
              <a:rPr lang="en-US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internet </a:t>
            </a:r>
            <a:r>
              <a:rPr lang="en-US" altLang="zh-CN" sz="2000" b="1" kern="0" dirty="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penetration (%), 2007-2020</a:t>
            </a:r>
            <a:endParaRPr lang="zh-CN" altLang="en-US" sz="2400" b="1" kern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3505200" y="1997074"/>
          <a:ext cx="2856778" cy="3870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3900484022"/>
              </p:ext>
            </p:extLst>
          </p:nvPr>
        </p:nvGraphicFramePr>
        <p:xfrm>
          <a:off x="238125" y="1997074"/>
          <a:ext cx="2962275" cy="396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83091" cy="6096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0000FF"/>
                </a:solidFill>
              </a:rPr>
              <a:t>ICTs infrastructure in China</a:t>
            </a:r>
            <a:endParaRPr lang="en-US" altLang="zh-CN" sz="3200" b="1" dirty="0"/>
          </a:p>
        </p:txBody>
      </p:sp>
      <p:sp>
        <p:nvSpPr>
          <p:cNvPr id="10" name="文本框 13"/>
          <p:cNvSpPr txBox="1"/>
          <p:nvPr/>
        </p:nvSpPr>
        <p:spPr>
          <a:xfrm>
            <a:off x="6462690" y="1023492"/>
            <a:ext cx="2605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/>
              <a:t>Rising mobile </a:t>
            </a:r>
            <a:r>
              <a:rPr lang="en-US" altLang="zh-CN" sz="2000" b="1" dirty="0"/>
              <a:t>base </a:t>
            </a:r>
            <a:r>
              <a:rPr lang="en-US" altLang="zh-CN" sz="2000" b="1" dirty="0" smtClean="0"/>
              <a:t>stations </a:t>
            </a:r>
            <a:r>
              <a:rPr lang="en-US" altLang="zh-CN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(million):</a:t>
            </a:r>
          </a:p>
          <a:p>
            <a:r>
              <a:rPr lang="en-US" altLang="zh-CN" sz="1800" b="1" dirty="0" smtClean="0">
                <a:solidFill>
                  <a:srgbClr val="000099"/>
                </a:solidFill>
              </a:rPr>
              <a:t>4G = 5.84m</a:t>
            </a:r>
            <a:r>
              <a:rPr lang="en-US" altLang="zh-CN" sz="1800" b="1" dirty="0" smtClean="0">
                <a:solidFill>
                  <a:srgbClr val="000099"/>
                </a:solidFill>
              </a:rPr>
              <a:t>; </a:t>
            </a:r>
            <a:r>
              <a:rPr lang="en-US" altLang="zh-CN" sz="1800" b="1" dirty="0" smtClean="0">
                <a:solidFill>
                  <a:srgbClr val="000099"/>
                </a:solidFill>
              </a:rPr>
              <a:t>5G = 1m</a:t>
            </a:r>
            <a:endParaRPr lang="en-US" altLang="zh-CN" sz="1400" b="1" dirty="0">
              <a:solidFill>
                <a:srgbClr val="000099"/>
              </a:solidFill>
            </a:endParaRPr>
          </a:p>
        </p:txBody>
      </p:sp>
      <p:graphicFrame>
        <p:nvGraphicFramePr>
          <p:cNvPr id="15" name="图表 14"/>
          <p:cNvGraphicFramePr/>
          <p:nvPr>
            <p:extLst>
              <p:ext uri="{D42A27DB-BD31-4B8C-83A1-F6EECF244321}">
                <p14:modId xmlns:p14="http://schemas.microsoft.com/office/powerpoint/2010/main" val="33838863"/>
              </p:ext>
            </p:extLst>
          </p:nvPr>
        </p:nvGraphicFramePr>
        <p:xfrm>
          <a:off x="6362065" y="1993009"/>
          <a:ext cx="2781935" cy="3875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910" y="3687445"/>
            <a:ext cx="1384300" cy="467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910" y="4297045"/>
            <a:ext cx="1372235" cy="6337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66800" y="1143000"/>
            <a:ext cx="7624445" cy="199285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300" b="1" dirty="0" smtClean="0"/>
              <a:t>30</a:t>
            </a:r>
            <a:r>
              <a:rPr lang="en-US" altLang="zh-CN" sz="2300" b="1" dirty="0" smtClean="0"/>
              <a:t>,</a:t>
            </a:r>
            <a:r>
              <a:rPr lang="zh-CN" altLang="en-US" sz="2300" b="1" dirty="0" smtClean="0"/>
              <a:t>000</a:t>
            </a:r>
            <a:r>
              <a:rPr lang="en-US" altLang="zh-CN" sz="2300" b="1" dirty="0" smtClean="0"/>
              <a:t>+</a:t>
            </a:r>
            <a:r>
              <a:rPr lang="zh-CN" altLang="en-US" sz="2300" b="1" dirty="0" smtClean="0"/>
              <a:t> </a:t>
            </a:r>
            <a:r>
              <a:rPr lang="zh-CN" altLang="en-US" sz="2300" b="1" dirty="0"/>
              <a:t>express outlets </a:t>
            </a:r>
            <a:endParaRPr lang="en-US" altLang="zh-CN" sz="2300" b="1" dirty="0" smtClean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300" b="1" dirty="0" smtClean="0"/>
              <a:t>63</a:t>
            </a:r>
            <a:r>
              <a:rPr lang="en-US" altLang="zh-CN" sz="2300" b="1" dirty="0"/>
              <a:t>,</a:t>
            </a:r>
            <a:r>
              <a:rPr lang="zh-CN" altLang="en-US" sz="2300" b="1" dirty="0" smtClean="0"/>
              <a:t>000</a:t>
            </a:r>
            <a:r>
              <a:rPr lang="en-US" altLang="zh-CN" sz="2300" b="1" dirty="0" smtClean="0"/>
              <a:t>+</a:t>
            </a:r>
            <a:r>
              <a:rPr lang="zh-CN" altLang="en-US" sz="2300" b="1" dirty="0" smtClean="0"/>
              <a:t> </a:t>
            </a:r>
            <a:r>
              <a:rPr lang="zh-CN" altLang="en-US" sz="2300" b="1" dirty="0"/>
              <a:t>public </a:t>
            </a:r>
            <a:r>
              <a:rPr lang="en-US" altLang="zh-CN" sz="2300" b="1" dirty="0" smtClean="0"/>
              <a:t>stations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300" b="1" dirty="0" smtClean="0"/>
              <a:t>C</a:t>
            </a:r>
            <a:r>
              <a:rPr lang="zh-CN" altLang="en-US" sz="2300" b="1" dirty="0" smtClean="0"/>
              <a:t>over</a:t>
            </a:r>
            <a:r>
              <a:rPr lang="en-US" altLang="zh-CN" sz="2300" b="1" dirty="0" smtClean="0"/>
              <a:t>s</a:t>
            </a:r>
            <a:r>
              <a:rPr lang="zh-CN" altLang="en-US" sz="2300" b="1" dirty="0" smtClean="0"/>
              <a:t> </a:t>
            </a:r>
            <a:r>
              <a:rPr lang="zh-CN" altLang="en-US" sz="2300" b="1" dirty="0">
                <a:sym typeface="+mn-ea"/>
              </a:rPr>
              <a:t>98%</a:t>
            </a:r>
            <a:r>
              <a:rPr lang="en-US" altLang="zh-CN" sz="2300" b="1" dirty="0">
                <a:sym typeface="+mn-ea"/>
              </a:rPr>
              <a:t> </a:t>
            </a:r>
            <a:r>
              <a:rPr lang="zh-CN" altLang="en-US" sz="2300" b="1" dirty="0"/>
              <a:t>of township</a:t>
            </a:r>
            <a:r>
              <a:rPr lang="en-US" altLang="zh-CN" sz="2300" b="1" dirty="0" smtClean="0"/>
              <a:t>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300" b="1" dirty="0" smtClean="0"/>
              <a:t>30</a:t>
            </a:r>
            <a:r>
              <a:rPr lang="en-US" altLang="zh-CN" sz="2300" b="1" dirty="0" smtClean="0"/>
              <a:t>+</a:t>
            </a:r>
            <a:r>
              <a:rPr lang="zh-CN" altLang="en-US" sz="2300" b="1" dirty="0" smtClean="0"/>
              <a:t> billion </a:t>
            </a:r>
            <a:r>
              <a:rPr lang="en-US" altLang="zh-CN" sz="2300" b="1" dirty="0" smtClean="0"/>
              <a:t>e</a:t>
            </a:r>
            <a:r>
              <a:rPr lang="zh-CN" altLang="en-US" sz="2300" b="1" dirty="0" smtClean="0">
                <a:sym typeface="+mn-ea"/>
              </a:rPr>
              <a:t>xpress </a:t>
            </a:r>
            <a:r>
              <a:rPr lang="zh-CN" altLang="en-US" sz="2300" b="1" dirty="0" smtClean="0"/>
              <a:t>number</a:t>
            </a:r>
            <a:endParaRPr lang="en-US" altLang="zh-CN" sz="2300" b="1" dirty="0" smtClean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300" b="1" dirty="0" smtClean="0">
                <a:sym typeface="+mn-ea"/>
              </a:rPr>
              <a:t>50</a:t>
            </a:r>
            <a:r>
              <a:rPr lang="en-US" altLang="zh-CN" sz="2300" b="1" dirty="0">
                <a:sym typeface="+mn-ea"/>
              </a:rPr>
              <a:t>% </a:t>
            </a:r>
            <a:r>
              <a:rPr lang="en-US" altLang="zh-CN" sz="2300" b="1" dirty="0"/>
              <a:t>directly delivered to villages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85800" y="23878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accent2"/>
                </a:solidFill>
                <a:sym typeface="+mn-ea"/>
              </a:rPr>
              <a:t>Digital logistics in rural China in 2020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710" y="4982845"/>
            <a:ext cx="1624965" cy="50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030" y="5542915"/>
            <a:ext cx="1483360" cy="629285"/>
          </a:xfrm>
          <a:prstGeom prst="rect">
            <a:avLst/>
          </a:prstGeom>
        </p:spPr>
      </p:pic>
      <p:graphicFrame>
        <p:nvGraphicFramePr>
          <p:cNvPr id="17" name="表格 1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923658"/>
              </p:ext>
            </p:extLst>
          </p:nvPr>
        </p:nvGraphicFramePr>
        <p:xfrm>
          <a:off x="1159510" y="3611245"/>
          <a:ext cx="699389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8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07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None/>
                      </a:pPr>
                      <a:endParaRPr lang="zh-CN" altLang="en-US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None/>
                      </a:pPr>
                      <a:r>
                        <a:rPr lang="en-US" altLang="zh-CN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C</a:t>
                      </a:r>
                      <a:r>
                        <a:rPr lang="zh-CN" altLang="en-U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over</a:t>
                      </a:r>
                      <a:r>
                        <a:rPr lang="en-US" altLang="zh-CN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s </a:t>
                      </a:r>
                      <a:r>
                        <a:rPr lang="zh-CN" altLang="en-U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  <a:r>
                        <a:rPr lang="en-US" altLang="zh-CN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&gt;</a:t>
                      </a:r>
                      <a:r>
                        <a:rPr lang="zh-CN" altLang="en-U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1</a:t>
                      </a:r>
                      <a:r>
                        <a:rPr lang="en-US" altLang="zh-CN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,</a:t>
                      </a:r>
                      <a:r>
                        <a:rPr lang="zh-CN" altLang="en-U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000 </a:t>
                      </a:r>
                      <a:r>
                        <a:rPr lang="zh-CN" altLang="en-U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counties and </a:t>
                      </a:r>
                      <a:r>
                        <a:rPr lang="en-US" altLang="zh-CN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establish</a:t>
                      </a:r>
                      <a:r>
                        <a:rPr lang="zh-CN" altLang="en-U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  <a:r>
                        <a:rPr lang="en-US" altLang="zh-CN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&gt;</a:t>
                      </a:r>
                      <a:r>
                        <a:rPr lang="zh-CN" altLang="en-U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30</a:t>
                      </a:r>
                      <a:r>
                        <a:rPr lang="en-US" altLang="zh-CN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,</a:t>
                      </a:r>
                      <a:r>
                        <a:rPr lang="zh-CN" altLang="en-U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000 </a:t>
                      </a:r>
                      <a:r>
                        <a:rPr lang="zh-CN" altLang="en-U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rural service outlets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8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None/>
                      </a:pPr>
                      <a:endParaRPr lang="zh-CN" altLang="en-US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None/>
                      </a:pPr>
                      <a:endParaRPr lang="zh-CN" altLang="en-US" sz="2000" b="1" dirty="0">
                        <a:sym typeface="+mn-ea"/>
                      </a:endParaRPr>
                    </a:p>
                    <a:p>
                      <a:pPr>
                        <a:lnSpc>
                          <a:spcPct val="70000"/>
                        </a:lnSpc>
                        <a:buNone/>
                      </a:pPr>
                      <a:r>
                        <a:rPr lang="zh-CN" altLang="en-US" sz="2000" b="1" dirty="0" smtClean="0">
                          <a:sym typeface="+mn-ea"/>
                        </a:rPr>
                        <a:t>1</a:t>
                      </a:r>
                      <a:r>
                        <a:rPr lang="en-US" altLang="zh-CN" sz="2000" b="1" dirty="0" smtClean="0">
                          <a:sym typeface="+mn-ea"/>
                        </a:rPr>
                        <a:t>,</a:t>
                      </a:r>
                      <a:r>
                        <a:rPr lang="zh-CN" altLang="en-US" sz="2000" b="1" dirty="0" smtClean="0">
                          <a:sym typeface="+mn-ea"/>
                        </a:rPr>
                        <a:t>500 </a:t>
                      </a:r>
                      <a:r>
                        <a:rPr lang="zh-CN" altLang="en-US" sz="2000" b="1" dirty="0">
                          <a:sym typeface="+mn-ea"/>
                        </a:rPr>
                        <a:t>county</a:t>
                      </a:r>
                      <a:r>
                        <a:rPr lang="en-US" altLang="zh-CN" sz="2000" b="1" dirty="0">
                          <a:sym typeface="+mn-ea"/>
                        </a:rPr>
                        <a:t>/</a:t>
                      </a:r>
                      <a:r>
                        <a:rPr lang="zh-CN" altLang="en-US" sz="2000" b="1" dirty="0">
                          <a:sym typeface="+mn-ea"/>
                        </a:rPr>
                        <a:t>town</a:t>
                      </a:r>
                      <a:r>
                        <a:rPr lang="en-US" altLang="zh-CN" sz="2000" b="1" dirty="0">
                          <a:sym typeface="+mn-ea"/>
                        </a:rPr>
                        <a:t>-level</a:t>
                      </a:r>
                      <a:r>
                        <a:rPr lang="zh-CN" altLang="en-US" sz="2000" b="1" dirty="0">
                          <a:sym typeface="+mn-ea"/>
                        </a:rPr>
                        <a:t> service centers</a:t>
                      </a:r>
                      <a:r>
                        <a:rPr lang="en-US" altLang="zh-CN" sz="2000" b="1" dirty="0">
                          <a:sym typeface="+mn-ea"/>
                        </a:rPr>
                        <a:t>, covers 30,000 </a:t>
                      </a:r>
                      <a:r>
                        <a:rPr lang="en-US" altLang="zh-CN" sz="2000" b="1" dirty="0" err="1">
                          <a:sym typeface="+mn-ea"/>
                        </a:rPr>
                        <a:t>twoships</a:t>
                      </a:r>
                      <a:endParaRPr lang="en-US" altLang="zh-CN" sz="2000" b="1" dirty="0">
                        <a:ln>
                          <a:noFill/>
                        </a:ln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8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None/>
                      </a:pPr>
                      <a:endParaRPr lang="zh-CN" altLang="en-US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None/>
                      </a:pPr>
                      <a:endParaRPr lang="en-US" altLang="zh-CN" sz="2000" b="1" dirty="0">
                        <a:sym typeface="+mn-ea"/>
                      </a:endParaRPr>
                    </a:p>
                    <a:p>
                      <a:pPr>
                        <a:lnSpc>
                          <a:spcPct val="70000"/>
                        </a:lnSpc>
                        <a:buNone/>
                      </a:pPr>
                      <a:r>
                        <a:rPr lang="en-US" altLang="zh-CN" sz="2000" b="1" dirty="0">
                          <a:sym typeface="+mn-ea"/>
                        </a:rPr>
                        <a:t>C</a:t>
                      </a:r>
                      <a:r>
                        <a:rPr lang="zh-CN" altLang="en-US" sz="2000" b="1" dirty="0">
                          <a:sym typeface="+mn-ea"/>
                        </a:rPr>
                        <a:t>overs almost all </a:t>
                      </a:r>
                      <a:r>
                        <a:rPr lang="zh-CN" altLang="en-US" sz="2000" b="1" dirty="0" smtClean="0">
                          <a:sym typeface="+mn-ea"/>
                        </a:rPr>
                        <a:t>counties</a:t>
                      </a:r>
                      <a:r>
                        <a:rPr lang="zh-CN" altLang="en-US" sz="2000" b="1" dirty="0">
                          <a:sym typeface="+mn-ea"/>
                        </a:rPr>
                        <a:t>, serving </a:t>
                      </a:r>
                      <a:r>
                        <a:rPr lang="en-US" altLang="zh-CN" sz="2000" b="1" dirty="0">
                          <a:sym typeface="+mn-ea"/>
                        </a:rPr>
                        <a:t>&gt; </a:t>
                      </a:r>
                      <a:r>
                        <a:rPr lang="zh-CN" altLang="en-US" sz="2000" b="1" dirty="0">
                          <a:sym typeface="+mn-ea"/>
                        </a:rPr>
                        <a:t>550</a:t>
                      </a:r>
                      <a:r>
                        <a:rPr lang="en-US" altLang="zh-CN" sz="2000" b="1" dirty="0">
                          <a:sym typeface="+mn-ea"/>
                        </a:rPr>
                        <a:t>,</a:t>
                      </a:r>
                      <a:r>
                        <a:rPr lang="zh-CN" altLang="en-US" sz="2000" b="1" dirty="0">
                          <a:sym typeface="+mn-ea"/>
                        </a:rPr>
                        <a:t>000 </a:t>
                      </a:r>
                    </a:p>
                    <a:p>
                      <a:pPr>
                        <a:lnSpc>
                          <a:spcPct val="70000"/>
                        </a:lnSpc>
                        <a:buNone/>
                      </a:pPr>
                      <a:r>
                        <a:rPr lang="en-US" altLang="zh-CN" sz="2000" b="1" dirty="0" smtClean="0">
                          <a:sym typeface="+mn-ea"/>
                        </a:rPr>
                        <a:t>V</a:t>
                      </a:r>
                      <a:r>
                        <a:rPr lang="zh-CN" altLang="en-US" sz="2000" b="1" dirty="0" smtClean="0">
                          <a:sym typeface="+mn-ea"/>
                        </a:rPr>
                        <a:t>illages</a:t>
                      </a:r>
                      <a:endParaRPr lang="zh-CN" altLang="en-US" sz="2000" b="1" dirty="0">
                        <a:ln>
                          <a:noFill/>
                        </a:ln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75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None/>
                      </a:pPr>
                      <a:endParaRPr lang="zh-CN" altLang="en-US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None/>
                      </a:pPr>
                      <a:endParaRPr lang="en-US" altLang="zh-CN" sz="2000" b="1" dirty="0">
                        <a:sym typeface="+mn-ea"/>
                      </a:endParaRPr>
                    </a:p>
                    <a:p>
                      <a:pPr>
                        <a:lnSpc>
                          <a:spcPct val="70000"/>
                        </a:lnSpc>
                        <a:buNone/>
                      </a:pPr>
                      <a:r>
                        <a:rPr lang="en-US" altLang="zh-CN" sz="2000" b="1" dirty="0">
                          <a:sym typeface="+mn-ea"/>
                        </a:rPr>
                        <a:t>Covers </a:t>
                      </a:r>
                      <a:r>
                        <a:rPr lang="zh-CN" altLang="en-US" sz="2000" b="1" dirty="0" smtClean="0">
                          <a:sym typeface="+mn-ea"/>
                        </a:rPr>
                        <a:t>41</a:t>
                      </a:r>
                      <a:r>
                        <a:rPr lang="en-US" altLang="zh-CN" sz="2000" b="1" dirty="0" smtClean="0">
                          <a:sym typeface="+mn-ea"/>
                        </a:rPr>
                        <a:t>,</a:t>
                      </a:r>
                      <a:r>
                        <a:rPr lang="zh-CN" altLang="en-US" sz="2000" b="1" dirty="0" smtClean="0">
                          <a:sym typeface="+mn-ea"/>
                        </a:rPr>
                        <a:t>463</a:t>
                      </a:r>
                      <a:r>
                        <a:rPr lang="en-US" altLang="zh-CN" sz="2000" b="1" dirty="0" smtClean="0">
                          <a:sym typeface="+mn-ea"/>
                        </a:rPr>
                        <a:t> townships</a:t>
                      </a:r>
                      <a:r>
                        <a:rPr lang="en-US" altLang="zh-CN" sz="2000" b="1" dirty="0">
                          <a:sym typeface="+mn-ea"/>
                        </a:rPr>
                        <a:t>, 83%</a:t>
                      </a:r>
                      <a:endParaRPr lang="en-US" altLang="zh-CN" sz="2000" b="1" dirty="0">
                        <a:ln>
                          <a:noFill/>
                        </a:ln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345" y="152400"/>
            <a:ext cx="8769350" cy="829310"/>
          </a:xfrm>
        </p:spPr>
        <p:txBody>
          <a:bodyPr/>
          <a:lstStyle/>
          <a:p>
            <a:r>
              <a:rPr lang="en-US" altLang="zh-CN" sz="2800" b="1" dirty="0" err="1">
                <a:solidFill>
                  <a:schemeClr val="accent2"/>
                </a:solidFill>
              </a:rPr>
              <a:t>IoTs</a:t>
            </a:r>
            <a:r>
              <a:rPr lang="en-US" altLang="zh-CN" sz="2800" b="1" dirty="0">
                <a:solidFill>
                  <a:schemeClr val="accent2"/>
                </a:solidFill>
              </a:rPr>
              <a:t> </a:t>
            </a:r>
            <a:r>
              <a:rPr lang="en-US" altLang="zh-CN" sz="2800" b="1" dirty="0" smtClean="0">
                <a:solidFill>
                  <a:schemeClr val="accent2"/>
                </a:solidFill>
              </a:rPr>
              <a:t>tech. has been applied in some fields in agriculture</a:t>
            </a:r>
            <a:endParaRPr lang="en-US" altLang="zh-CN" sz="2800" b="1" dirty="0">
              <a:solidFill>
                <a:schemeClr val="accent2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60325" y="990600"/>
            <a:ext cx="5504180" cy="3101975"/>
          </a:xfrm>
        </p:spPr>
        <p:txBody>
          <a:bodyPr>
            <a:noAutofit/>
          </a:bodyPr>
          <a:lstStyle/>
          <a:p>
            <a:pPr lvl="1" latinLnBrk="0">
              <a:spcBef>
                <a:spcPts val="600"/>
              </a:spcBef>
              <a:buFont typeface="Calibri" panose="020F0502020204030204" charset="0"/>
              <a:buChar char="-"/>
            </a:pPr>
            <a:r>
              <a:rPr lang="en-US" altLang="zh-CN" sz="2000" b="1" dirty="0" smtClean="0">
                <a:solidFill>
                  <a:srgbClr val="C00000"/>
                </a:solidFill>
              </a:rPr>
              <a:t>Fields of application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: staple crops, horticulture, livestock and aquaculture.</a:t>
            </a:r>
            <a:endParaRPr lang="en-US" altLang="zh-CN" sz="600" b="1" dirty="0" smtClean="0">
              <a:solidFill>
                <a:srgbClr val="002060"/>
              </a:solidFill>
            </a:endParaRPr>
          </a:p>
          <a:p>
            <a:pPr lvl="1" latinLnBrk="0">
              <a:spcBef>
                <a:spcPts val="600"/>
              </a:spcBef>
              <a:buFont typeface="Calibri" panose="020F0502020204030204" charset="0"/>
              <a:buChar char="-"/>
            </a:pPr>
            <a:r>
              <a:rPr lang="en-US" altLang="zh-CN" sz="2000" b="1" dirty="0" smtClean="0">
                <a:solidFill>
                  <a:srgbClr val="C00000"/>
                </a:solidFill>
              </a:rPr>
              <a:t>Main function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: online monitoring, precision operation, digital management.</a:t>
            </a:r>
          </a:p>
          <a:p>
            <a:pPr lvl="1" latinLnBrk="0">
              <a:spcBef>
                <a:spcPts val="600"/>
              </a:spcBef>
              <a:buFont typeface="Calibri" panose="020F0502020204030204" charset="0"/>
              <a:buChar char="-"/>
            </a:pPr>
            <a:r>
              <a:rPr lang="en-US" altLang="zh-CN" sz="2000" b="1" dirty="0" smtClean="0">
                <a:solidFill>
                  <a:srgbClr val="C00000"/>
                </a:solidFill>
              </a:rPr>
              <a:t>Potential impacts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: improving monitoring efficiency, reducing operating costs, promoting scientific management decisions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7180" y="5701665"/>
            <a:ext cx="2554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Suzhou Shenyuan Biotechnology Co., Ltd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20035" y="5723255"/>
            <a:ext cx="2513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Duqiao agriculture professional cooperative, Wuzhong District, Suzhou City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94375" y="990600"/>
            <a:ext cx="311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Installation </a:t>
            </a:r>
            <a:r>
              <a:rPr lang="zh-CN" altLang="en-US" sz="1400" b="1" dirty="0" smtClean="0"/>
              <a:t>f </a:t>
            </a:r>
            <a:r>
              <a:rPr lang="en-US" altLang="zh-CN" sz="1400" b="1" dirty="0"/>
              <a:t>a</a:t>
            </a:r>
            <a:r>
              <a:rPr lang="zh-CN" altLang="en-US" sz="1400" b="1" dirty="0"/>
              <a:t>gricultural I</a:t>
            </a:r>
            <a:r>
              <a:rPr lang="en-US" altLang="zh-CN" sz="1400" b="1" dirty="0" err="1"/>
              <a:t>oT</a:t>
            </a:r>
            <a:r>
              <a:rPr lang="zh-CN" altLang="en-US" sz="1400" b="1" dirty="0"/>
              <a:t> </a:t>
            </a:r>
            <a:r>
              <a:rPr lang="zh-CN" altLang="en-US" sz="1400" b="1" dirty="0" smtClean="0"/>
              <a:t>equipment</a:t>
            </a:r>
            <a:r>
              <a:rPr lang="en-US" altLang="zh-CN" sz="1400" b="1" dirty="0" smtClean="0"/>
              <a:t>s </a:t>
            </a:r>
            <a:r>
              <a:rPr lang="en-US" altLang="zh-CN" sz="1400" b="1" dirty="0" smtClean="0"/>
              <a:t>(million </a:t>
            </a:r>
            <a:r>
              <a:rPr lang="en-US" altLang="zh-CN" sz="1400" b="1" dirty="0"/>
              <a:t>Set)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585459" y="3652085"/>
            <a:ext cx="327406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 dirty="0" smtClean="0"/>
              <a:t>A</a:t>
            </a:r>
            <a:r>
              <a:rPr lang="zh-CN" altLang="en-US" sz="1400" b="1" dirty="0" smtClean="0"/>
              <a:t>gricultural </a:t>
            </a:r>
            <a:r>
              <a:rPr lang="en-US" altLang="zh-CN" sz="1400" b="1" dirty="0" err="1"/>
              <a:t>IoT</a:t>
            </a:r>
            <a:r>
              <a:rPr lang="zh-CN" altLang="en-US" sz="1400" b="1" dirty="0"/>
              <a:t> industry</a:t>
            </a:r>
            <a:r>
              <a:rPr lang="en-US" altLang="zh-CN" sz="1400" b="1" dirty="0"/>
              <a:t> </a:t>
            </a:r>
            <a:r>
              <a:rPr lang="en-US" altLang="zh-CN" sz="1400" b="1" dirty="0" smtClean="0"/>
              <a:t>(billion </a:t>
            </a:r>
            <a:r>
              <a:rPr lang="en-US" altLang="zh-CN" sz="1400" b="1" dirty="0"/>
              <a:t>Yuan)</a:t>
            </a:r>
          </a:p>
        </p:txBody>
      </p:sp>
      <p:graphicFrame>
        <p:nvGraphicFramePr>
          <p:cNvPr id="14" name="图表 13"/>
          <p:cNvGraphicFramePr/>
          <p:nvPr>
            <p:extLst>
              <p:ext uri="{D42A27DB-BD31-4B8C-83A1-F6EECF244321}">
                <p14:modId xmlns:p14="http://schemas.microsoft.com/office/powerpoint/2010/main" val="2522323177"/>
              </p:ext>
            </p:extLst>
          </p:nvPr>
        </p:nvGraphicFramePr>
        <p:xfrm>
          <a:off x="5585459" y="1512571"/>
          <a:ext cx="3241675" cy="191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图表 14"/>
          <p:cNvGraphicFramePr/>
          <p:nvPr>
            <p:extLst>
              <p:ext uri="{D42A27DB-BD31-4B8C-83A1-F6EECF244321}">
                <p14:modId xmlns:p14="http://schemas.microsoft.com/office/powerpoint/2010/main" val="3646378070"/>
              </p:ext>
            </p:extLst>
          </p:nvPr>
        </p:nvGraphicFramePr>
        <p:xfrm>
          <a:off x="5639435" y="4099560"/>
          <a:ext cx="3133725" cy="2033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05" y="3810000"/>
            <a:ext cx="2255520" cy="18421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035" y="3825875"/>
            <a:ext cx="2248535" cy="181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4715" y="234950"/>
            <a:ext cx="7258685" cy="755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3200" b="1" dirty="0" smtClean="0">
                <a:solidFill>
                  <a:schemeClr val="accent2"/>
                </a:solidFill>
              </a:rPr>
              <a:t>Applications </a:t>
            </a:r>
            <a:r>
              <a:rPr lang="en-US" altLang="zh-CN" sz="3200" b="1" dirty="0">
                <a:solidFill>
                  <a:schemeClr val="accent2"/>
                </a:solidFill>
              </a:rPr>
              <a:t>of agricultural drone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7030" y="1185545"/>
            <a:ext cx="7862570" cy="5824855"/>
          </a:xfrm>
        </p:spPr>
        <p:txBody>
          <a:bodyPr>
            <a:noAutofit/>
          </a:bodyPr>
          <a:lstStyle/>
          <a:p>
            <a:pPr lvl="1" latinLnBrk="0">
              <a:lnSpc>
                <a:spcPct val="100000"/>
              </a:lnSpc>
              <a:spcBef>
                <a:spcPts val="0"/>
              </a:spcBef>
              <a:buFont typeface="Calibri" panose="020F0502020204030204" charset="0"/>
              <a:buChar char="-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Increasing uses of drone in plant protection</a:t>
            </a:r>
            <a:r>
              <a:rPr lang="en-US" altLang="zh-CN" sz="2000" b="1" dirty="0" smtClean="0"/>
              <a:t>. Number</a:t>
            </a:r>
            <a:r>
              <a:rPr lang="en-US" altLang="zh-CN" sz="2000" dirty="0" smtClean="0"/>
              <a:t> of drone exceeded 100,000 in 2020, and the </a:t>
            </a:r>
            <a:r>
              <a:rPr lang="en-US" altLang="zh-CN" sz="2000" b="1" dirty="0" smtClean="0"/>
              <a:t>serviced area</a:t>
            </a:r>
            <a:r>
              <a:rPr lang="en-US" altLang="zh-CN" sz="2000" dirty="0" smtClean="0"/>
              <a:t> has increased significantly.</a:t>
            </a:r>
            <a:endParaRPr lang="en-US" altLang="zh-CN" sz="2000" b="1" dirty="0" smtClean="0"/>
          </a:p>
          <a:p>
            <a:pPr lvl="1" latinLnBrk="0">
              <a:lnSpc>
                <a:spcPts val="2700"/>
              </a:lnSpc>
              <a:spcBef>
                <a:spcPts val="0"/>
              </a:spcBef>
              <a:buFont typeface="Calibri" panose="020F0502020204030204" charset="0"/>
              <a:buChar char="-"/>
            </a:pPr>
            <a:endParaRPr lang="en-US" altLang="zh-CN" sz="2000" b="1" dirty="0" smtClean="0"/>
          </a:p>
          <a:p>
            <a:pPr lvl="1" latinLnBrk="0">
              <a:lnSpc>
                <a:spcPts val="2700"/>
              </a:lnSpc>
              <a:spcBef>
                <a:spcPts val="0"/>
              </a:spcBef>
              <a:buFont typeface="Calibri" panose="020F0502020204030204" charset="0"/>
              <a:buChar char="-"/>
            </a:pPr>
            <a:endParaRPr lang="en-US" altLang="zh-CN" sz="2000" b="1" dirty="0" smtClean="0"/>
          </a:p>
          <a:p>
            <a:pPr lvl="1" latinLnBrk="0">
              <a:lnSpc>
                <a:spcPts val="2700"/>
              </a:lnSpc>
              <a:spcBef>
                <a:spcPts val="0"/>
              </a:spcBef>
              <a:buFont typeface="Calibri" panose="020F0502020204030204" charset="0"/>
              <a:buChar char="-"/>
            </a:pPr>
            <a:endParaRPr lang="en-US" altLang="zh-CN" sz="2000" b="1" dirty="0" smtClean="0"/>
          </a:p>
          <a:p>
            <a:pPr lvl="1" latinLnBrk="0">
              <a:lnSpc>
                <a:spcPts val="2700"/>
              </a:lnSpc>
              <a:spcBef>
                <a:spcPts val="0"/>
              </a:spcBef>
              <a:buFont typeface="Calibri" panose="020F0502020204030204" charset="0"/>
              <a:buChar char="-"/>
            </a:pPr>
            <a:endParaRPr lang="en-US" altLang="zh-CN" sz="2000" b="1" dirty="0" smtClean="0"/>
          </a:p>
          <a:p>
            <a:pPr lvl="1" latinLnBrk="0">
              <a:lnSpc>
                <a:spcPts val="2700"/>
              </a:lnSpc>
              <a:spcBef>
                <a:spcPts val="0"/>
              </a:spcBef>
              <a:buFont typeface="Calibri" panose="020F0502020204030204" charset="0"/>
              <a:buChar char="-"/>
            </a:pPr>
            <a:endParaRPr lang="en-US" altLang="zh-CN" sz="2000" b="1" dirty="0" smtClean="0"/>
          </a:p>
          <a:p>
            <a:pPr lvl="1" latinLnBrk="0">
              <a:lnSpc>
                <a:spcPts val="2700"/>
              </a:lnSpc>
              <a:spcBef>
                <a:spcPts val="0"/>
              </a:spcBef>
              <a:buFont typeface="Calibri" panose="020F0502020204030204" charset="0"/>
              <a:buChar char="-"/>
            </a:pPr>
            <a:endParaRPr lang="en-US" altLang="zh-CN" sz="2000" b="1" dirty="0" smtClean="0"/>
          </a:p>
          <a:p>
            <a:pPr lvl="1" latinLnBrk="0">
              <a:lnSpc>
                <a:spcPts val="2700"/>
              </a:lnSpc>
              <a:spcBef>
                <a:spcPts val="0"/>
              </a:spcBef>
              <a:buFont typeface="Calibri" panose="020F0502020204030204" charset="0"/>
              <a:buChar char="-"/>
            </a:pPr>
            <a:endParaRPr lang="en-US" altLang="zh-CN" sz="2000" b="1" dirty="0" smtClean="0"/>
          </a:p>
          <a:p>
            <a:pPr lvl="1" latinLnBrk="0">
              <a:lnSpc>
                <a:spcPct val="100000"/>
              </a:lnSpc>
              <a:spcBef>
                <a:spcPts val="600"/>
              </a:spcBef>
              <a:buFont typeface="Calibri" panose="020F0502020204030204" charset="0"/>
              <a:buChar char="-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Expanding application fuctions.</a:t>
            </a:r>
            <a:r>
              <a:rPr lang="en-US" altLang="zh-CN" sz="2000" dirty="0" smtClean="0"/>
              <a:t> </a:t>
            </a:r>
            <a:r>
              <a:rPr lang="en-US" altLang="zh-CN" sz="2000" dirty="0" smtClean="0">
                <a:cs typeface="+mn-ea"/>
                <a:sym typeface="+mn-ea"/>
              </a:rPr>
              <a:t> From  field crops to cash crops, from single plant protection to sowing, fertilization and other fields.</a:t>
            </a:r>
          </a:p>
          <a:p>
            <a:pPr lvl="1" latinLnBrk="0">
              <a:lnSpc>
                <a:spcPct val="100000"/>
              </a:lnSpc>
              <a:spcBef>
                <a:spcPts val="0"/>
              </a:spcBef>
              <a:buFont typeface="Calibri" panose="020F0502020204030204" charset="0"/>
              <a:buChar char="-"/>
            </a:pPr>
            <a:endParaRPr lang="en-US" altLang="zh-CN" sz="1200" b="1" dirty="0" smtClean="0">
              <a:cs typeface="+mn-ea"/>
              <a:sym typeface="+mn-ea"/>
            </a:endParaRPr>
          </a:p>
          <a:p>
            <a:pPr lvl="1" latinLnBrk="0">
              <a:lnSpc>
                <a:spcPct val="100000"/>
              </a:lnSpc>
              <a:spcBef>
                <a:spcPts val="0"/>
              </a:spcBef>
              <a:buFont typeface="Calibri" panose="020F0502020204030204" charset="0"/>
              <a:buChar char="-"/>
            </a:pPr>
            <a:r>
              <a:rPr lang="en-US" altLang="zh-CN" sz="2000" b="1" dirty="0" smtClean="0">
                <a:solidFill>
                  <a:srgbClr val="FF0000"/>
                </a:solidFill>
                <a:cs typeface="+mn-ea"/>
                <a:sym typeface="+mn-ea"/>
              </a:rPr>
              <a:t>Potential impacts: 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ea"/>
              </a:rPr>
              <a:t>Enhancing the accuracy of operation, saving the uses of pesticide, fertilizer and labor, etc.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48200" y="1947545"/>
            <a:ext cx="32962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Serviced </a:t>
            </a:r>
            <a:r>
              <a:rPr lang="zh-CN" altLang="en-US" sz="1800" b="1" dirty="0" smtClean="0"/>
              <a:t>area </a:t>
            </a:r>
            <a:r>
              <a:rPr lang="en-US" altLang="zh-CN" sz="1800" b="1" dirty="0" smtClean="0"/>
              <a:t>and # of drones   </a:t>
            </a:r>
            <a:endParaRPr lang="en-US" altLang="zh-CN" sz="1800" b="1" dirty="0"/>
          </a:p>
        </p:txBody>
      </p:sp>
      <p:graphicFrame>
        <p:nvGraphicFramePr>
          <p:cNvPr id="8" name="图表 7"/>
          <p:cNvGraphicFramePr/>
          <p:nvPr/>
        </p:nvGraphicFramePr>
        <p:xfrm>
          <a:off x="3932555" y="2220596"/>
          <a:ext cx="4697730" cy="239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37" y="2328545"/>
            <a:ext cx="2567940" cy="195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670" y="167046"/>
            <a:ext cx="857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/>
                </a:solidFill>
              </a:rPr>
              <a:t>P</a:t>
            </a:r>
            <a:r>
              <a:rPr lang="zh-CN" altLang="en-US" sz="2800" b="1" dirty="0" smtClean="0">
                <a:solidFill>
                  <a:schemeClr val="accent2"/>
                </a:solidFill>
              </a:rPr>
              <a:t>rogress </a:t>
            </a:r>
            <a:r>
              <a:rPr lang="zh-CN" altLang="en-US" sz="2800" b="1" dirty="0">
                <a:solidFill>
                  <a:schemeClr val="accent2"/>
                </a:solidFill>
              </a:rPr>
              <a:t>in </a:t>
            </a:r>
            <a:r>
              <a:rPr lang="zh-CN" altLang="en-US" sz="2800" b="1" dirty="0" smtClean="0">
                <a:solidFill>
                  <a:schemeClr val="accent2"/>
                </a:solidFill>
              </a:rPr>
              <a:t>automatic </a:t>
            </a:r>
            <a:r>
              <a:rPr lang="zh-CN" altLang="en-US" sz="2800" b="1" dirty="0">
                <a:solidFill>
                  <a:schemeClr val="accent2"/>
                </a:solidFill>
              </a:rPr>
              <a:t>agricultural </a:t>
            </a:r>
            <a:r>
              <a:rPr lang="en-US" altLang="zh-CN" sz="2800" b="1" dirty="0">
                <a:solidFill>
                  <a:schemeClr val="accent2"/>
                </a:solidFill>
              </a:rPr>
              <a:t>robots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34645" y="982345"/>
            <a:ext cx="4977765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</a:rPr>
              <a:t>Policy support:</a:t>
            </a:r>
            <a:r>
              <a:rPr lang="en-US" altLang="zh-CN" sz="2000" dirty="0"/>
              <a:t> subsidies, </a:t>
            </a:r>
            <a:r>
              <a:rPr lang="en-US" altLang="zh-CN" sz="2000" dirty="0" err="1"/>
              <a:t>Beidou</a:t>
            </a:r>
            <a:r>
              <a:rPr lang="en-US" altLang="zh-CN" sz="2000" dirty="0"/>
              <a:t> satellite networking, unmanned farm project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zh-CN" sz="9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</a:rPr>
              <a:t>Market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scale</a:t>
            </a:r>
            <a:r>
              <a:rPr lang="en-US" altLang="zh-CN" sz="2000" b="1" dirty="0">
                <a:solidFill>
                  <a:srgbClr val="C00000"/>
                </a:solidFill>
              </a:rPr>
              <a:t>:</a:t>
            </a:r>
            <a:r>
              <a:rPr lang="en-US" altLang="zh-CN" sz="2000" dirty="0"/>
              <a:t> </a:t>
            </a:r>
            <a:r>
              <a:rPr lang="en-US" altLang="zh-CN" sz="2000" dirty="0" err="1"/>
              <a:t>Beidou</a:t>
            </a:r>
            <a:r>
              <a:rPr lang="en-US" altLang="zh-CN" sz="2000" dirty="0"/>
              <a:t> terminal </a:t>
            </a:r>
            <a:r>
              <a:rPr lang="en-US" altLang="zh-CN" sz="2000" dirty="0">
                <a:sym typeface="+mn-ea"/>
              </a:rPr>
              <a:t>installation  </a:t>
            </a:r>
            <a:r>
              <a:rPr lang="en-US" altLang="zh-CN" sz="2000" dirty="0" smtClean="0">
                <a:sym typeface="+mn-ea"/>
              </a:rPr>
              <a:t>exceeds </a:t>
            </a:r>
            <a:r>
              <a:rPr lang="en-US" altLang="zh-CN" sz="2000" dirty="0" smtClean="0"/>
              <a:t>2.3 </a:t>
            </a:r>
            <a:r>
              <a:rPr lang="en-US" altLang="zh-CN" sz="2000" dirty="0"/>
              <a:t>million </a:t>
            </a:r>
            <a:r>
              <a:rPr lang="en-US" altLang="zh-CN" sz="2000" dirty="0" smtClean="0"/>
              <a:t>sets </a:t>
            </a:r>
            <a:r>
              <a:rPr lang="en-US" altLang="zh-CN" sz="2000" dirty="0">
                <a:sym typeface="+mn-ea"/>
              </a:rPr>
              <a:t>in </a:t>
            </a:r>
            <a:r>
              <a:rPr lang="en-US" altLang="zh-CN" sz="2000" dirty="0" smtClean="0">
                <a:sym typeface="+mn-ea"/>
              </a:rPr>
              <a:t>2020</a:t>
            </a:r>
            <a:r>
              <a:rPr lang="en-US" altLang="zh-CN" sz="2000" dirty="0" smtClean="0"/>
              <a:t>, agri. </a:t>
            </a:r>
            <a:r>
              <a:rPr lang="en-US" altLang="zh-CN" sz="2000" dirty="0"/>
              <a:t>automatic driving system sales volume of 17 thousand sets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zh-CN" sz="7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C00000"/>
                </a:solidFill>
              </a:rPr>
              <a:t>Potential impacts</a:t>
            </a:r>
            <a:r>
              <a:rPr lang="en-US" altLang="zh-CN" sz="2000" dirty="0">
                <a:solidFill>
                  <a:srgbClr val="C00000"/>
                </a:solidFill>
              </a:rPr>
              <a:t>: </a:t>
            </a:r>
            <a:r>
              <a:rPr lang="en-US" altLang="zh-CN" sz="2000" dirty="0">
                <a:solidFill>
                  <a:schemeClr val="tx1"/>
                </a:solidFill>
              </a:rPr>
              <a:t>Precision operation </a:t>
            </a:r>
            <a:r>
              <a:rPr lang="en-US" altLang="zh-CN" sz="2000" dirty="0"/>
              <a:t>in harvesting. Automatic feeding and fish disease control in aquaculture. </a:t>
            </a:r>
            <a:r>
              <a:rPr lang="en-US" altLang="zh-CN" sz="2000" dirty="0">
                <a:solidFill>
                  <a:schemeClr val="tx1"/>
                </a:solidFill>
              </a:rPr>
              <a:t>Time-saving and long operation duration.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427027" y="785802"/>
            <a:ext cx="3742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 </a:t>
            </a:r>
            <a:r>
              <a:rPr lang="en-US" altLang="zh-CN" sz="1600" b="1" dirty="0"/>
              <a:t>M</a:t>
            </a:r>
            <a:r>
              <a:rPr lang="zh-CN" altLang="en-US" sz="1600" b="1" dirty="0"/>
              <a:t>arket sales volume </a:t>
            </a:r>
            <a:r>
              <a:rPr lang="zh-CN" altLang="en-US" sz="1600" b="1" dirty="0" smtClean="0"/>
              <a:t>(</a:t>
            </a:r>
            <a:r>
              <a:rPr lang="en-US" altLang="zh-CN" sz="1600" b="1" dirty="0" smtClean="0"/>
              <a:t>1,000</a:t>
            </a:r>
            <a:r>
              <a:rPr lang="zh-CN" altLang="en-US" sz="1600" b="1" dirty="0" smtClean="0"/>
              <a:t> </a:t>
            </a:r>
            <a:r>
              <a:rPr lang="en-US" altLang="zh-CN" sz="1600" b="1" dirty="0"/>
              <a:t>S</a:t>
            </a:r>
            <a:r>
              <a:rPr lang="zh-CN" altLang="en-US" sz="1600" b="1" dirty="0"/>
              <a:t>et)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721350" y="3559493"/>
            <a:ext cx="32677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M</a:t>
            </a:r>
            <a:r>
              <a:rPr lang="zh-CN" altLang="en-US" sz="1600" b="1" dirty="0"/>
              <a:t>arket sales </a:t>
            </a:r>
            <a:r>
              <a:rPr lang="en-US" altLang="zh-CN" sz="1600" b="1" dirty="0"/>
              <a:t>scale</a:t>
            </a:r>
            <a:r>
              <a:rPr lang="zh-CN" altLang="en-US" sz="1600" b="1" dirty="0"/>
              <a:t> </a:t>
            </a:r>
            <a:r>
              <a:rPr lang="zh-CN" altLang="en-US" sz="1600" dirty="0" smtClean="0"/>
              <a:t>(</a:t>
            </a:r>
            <a:r>
              <a:rPr lang="en-US" altLang="zh-CN" sz="1600" dirty="0" smtClean="0"/>
              <a:t>million</a:t>
            </a:r>
            <a:r>
              <a:rPr lang="zh-CN" altLang="en-US" sz="1600" dirty="0" smtClean="0"/>
              <a:t> </a:t>
            </a:r>
            <a:r>
              <a:rPr lang="en-US" altLang="zh-CN" sz="1600" dirty="0"/>
              <a:t>Yuan</a:t>
            </a:r>
            <a:r>
              <a:rPr lang="zh-CN" altLang="en-US" sz="1600" dirty="0"/>
              <a:t>)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14400" y="6050915"/>
            <a:ext cx="2211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Kunshan </a:t>
            </a:r>
            <a:r>
              <a:rPr lang="zh-CN" altLang="en-US" sz="1200"/>
              <a:t>Chenghu </a:t>
            </a:r>
            <a:r>
              <a:rPr lang="zh-CN" altLang="en-US" sz="1400"/>
              <a:t>aquatic products Co., Ltd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124835" y="5974715"/>
            <a:ext cx="2037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zh-CN" altLang="en-US" sz="1200"/>
              <a:t>Suzhou Changshu national agricultural science and Technology Park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0"/>
            <a:ext cx="2077085" cy="18599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4191000"/>
            <a:ext cx="2092325" cy="1813560"/>
          </a:xfrm>
          <a:prstGeom prst="rect">
            <a:avLst/>
          </a:prstGeom>
        </p:spPr>
      </p:pic>
      <p:graphicFrame>
        <p:nvGraphicFramePr>
          <p:cNvPr id="14" name="图表 13"/>
          <p:cNvGraphicFramePr/>
          <p:nvPr/>
        </p:nvGraphicFramePr>
        <p:xfrm>
          <a:off x="5365432" y="1207135"/>
          <a:ext cx="3641090" cy="236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图表 14"/>
          <p:cNvGraphicFramePr/>
          <p:nvPr/>
        </p:nvGraphicFramePr>
        <p:xfrm>
          <a:off x="5365432" y="3896678"/>
          <a:ext cx="3636010" cy="2449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600" y="5282722"/>
            <a:ext cx="6845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 smtClean="0">
                <a:cs typeface="Times New Roman" panose="02020603050405020304" pitchFamily="18" charset="0"/>
              </a:rPr>
              <a:t>Sources: </a:t>
            </a:r>
            <a:r>
              <a:rPr lang="en-US" altLang="zh-CN" sz="1600" dirty="0">
                <a:cs typeface="Times New Roman" panose="02020603050405020304" pitchFamily="18" charset="0"/>
              </a:rPr>
              <a:t>Based on the data from Alibaba and China Statistical Yearbook  </a:t>
            </a:r>
          </a:p>
        </p:txBody>
      </p:sp>
      <p:sp>
        <p:nvSpPr>
          <p:cNvPr id="9" name="标题 1"/>
          <p:cNvSpPr txBox="1"/>
          <p:nvPr/>
        </p:nvSpPr>
        <p:spPr bwMode="auto">
          <a:xfrm>
            <a:off x="5105400" y="1066799"/>
            <a:ext cx="4267200" cy="71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zh-CN" sz="2400" b="1" kern="0" dirty="0"/>
              <a:t>Number of </a:t>
            </a:r>
            <a:r>
              <a:rPr lang="en-US" altLang="zh-CN" sz="2400" b="1" kern="0" dirty="0" err="1"/>
              <a:t>Taobao</a:t>
            </a:r>
            <a:r>
              <a:rPr lang="en-US" altLang="zh-CN" sz="2400" b="1" kern="0" dirty="0"/>
              <a:t> Villages</a:t>
            </a:r>
          </a:p>
        </p:txBody>
      </p:sp>
      <p:sp>
        <p:nvSpPr>
          <p:cNvPr id="2" name="标题 1"/>
          <p:cNvSpPr txBox="1"/>
          <p:nvPr/>
        </p:nvSpPr>
        <p:spPr bwMode="auto">
          <a:xfrm>
            <a:off x="262890" y="1119728"/>
            <a:ext cx="4516120" cy="71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CN" sz="2400" b="1" dirty="0"/>
              <a:t>Retails </a:t>
            </a:r>
            <a:r>
              <a:rPr lang="en-US" altLang="zh-CN" sz="2400" b="1" dirty="0" smtClean="0"/>
              <a:t>of consumption goods through </a:t>
            </a:r>
            <a:r>
              <a:rPr lang="en-US" altLang="zh-CN" sz="2400" b="1" dirty="0" smtClean="0"/>
              <a:t>e-commerce (%)</a:t>
            </a:r>
            <a:endParaRPr lang="en-US" altLang="zh-CN" sz="24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371600" y="299817"/>
            <a:ext cx="629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/>
                </a:solidFill>
                <a:sym typeface="+mn-ea"/>
              </a:rPr>
              <a:t>E-commerce</a:t>
            </a:r>
          </a:p>
        </p:txBody>
      </p:sp>
      <p:graphicFrame>
        <p:nvGraphicFramePr>
          <p:cNvPr id="6" name="图表 5"/>
          <p:cNvGraphicFramePr/>
          <p:nvPr>
            <p:extLst>
              <p:ext uri="{D42A27DB-BD31-4B8C-83A1-F6EECF244321}">
                <p14:modId xmlns:p14="http://schemas.microsoft.com/office/powerpoint/2010/main" val="2994723210"/>
              </p:ext>
            </p:extLst>
          </p:nvPr>
        </p:nvGraphicFramePr>
        <p:xfrm>
          <a:off x="381000" y="2005330"/>
          <a:ext cx="4508500" cy="287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图表 9"/>
          <p:cNvGraphicFramePr/>
          <p:nvPr/>
        </p:nvGraphicFramePr>
        <p:xfrm>
          <a:off x="4953000" y="1906905"/>
          <a:ext cx="3935730" cy="2716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04800" y="203284"/>
            <a:ext cx="9649460" cy="609600"/>
          </a:xfrm>
        </p:spPr>
        <p:txBody>
          <a:bodyPr/>
          <a:lstStyle/>
          <a:p>
            <a:pPr algn="ctr"/>
            <a:r>
              <a:rPr lang="en-US" altLang="zh-CN" sz="3400" b="1" dirty="0" smtClean="0">
                <a:solidFill>
                  <a:schemeClr val="accent2"/>
                </a:solidFill>
                <a:sym typeface="+mn-ea"/>
              </a:rPr>
              <a:t>Exploration of blockchain in food traceability</a:t>
            </a:r>
            <a:endParaRPr lang="en-US" altLang="zh-CN" sz="3400" b="1" dirty="0" smtClean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76200" y="1027196"/>
            <a:ext cx="5486400" cy="17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0" latinLnBrk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b="1" dirty="0"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b="1" dirty="0" smtClean="0"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Potential roles</a:t>
            </a:r>
            <a:endParaRPr lang="zh-CN" altLang="en-US" b="1" dirty="0" smtClean="0"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800100" lvl="1" indent="0" latinLnBrk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-"/>
            </a:pPr>
            <a:r>
              <a:rPr lang="en-US" altLang="zh-CN" dirty="0" smtClean="0"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dirty="0" smtClean="0">
                <a:ea typeface="微软雅黑" panose="020B0503020204020204" charset="-122"/>
                <a:cs typeface="Times New Roman" panose="02020603050405020304" pitchFamily="18" charset="0"/>
              </a:rPr>
              <a:t>Safety production management</a:t>
            </a:r>
          </a:p>
          <a:p>
            <a:pPr marL="800100" lvl="1" indent="0" latinLnBrk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-"/>
            </a:pPr>
            <a:r>
              <a:rPr lang="en-US" altLang="zh-CN" dirty="0" smtClean="0"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dirty="0">
                <a:ea typeface="微软雅黑" panose="020B0503020204020204" charset="-122"/>
                <a:cs typeface="Times New Roman" panose="02020603050405020304" pitchFamily="18" charset="0"/>
              </a:rPr>
              <a:t>Circulation management </a:t>
            </a:r>
          </a:p>
          <a:p>
            <a:pPr marL="800100" lvl="1" indent="0" latinLnBrk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-"/>
            </a:pPr>
            <a:r>
              <a:rPr lang="en-US" altLang="zh-CN" dirty="0"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dirty="0">
                <a:ea typeface="微软雅黑" panose="020B0503020204020204" charset="-122"/>
                <a:cs typeface="Times New Roman" panose="02020603050405020304" pitchFamily="18" charset="0"/>
              </a:rPr>
              <a:t>Quality supervision </a:t>
            </a:r>
            <a:r>
              <a:rPr lang="en-US" altLang="zh-CN" dirty="0" smtClean="0">
                <a:ea typeface="微软雅黑" panose="020B0503020204020204" charset="-122"/>
                <a:cs typeface="Times New Roman" panose="02020603050405020304" pitchFamily="18" charset="0"/>
              </a:rPr>
              <a:t>&amp; </a:t>
            </a:r>
            <a:r>
              <a:rPr lang="zh-CN" altLang="en-US" dirty="0" smtClean="0">
                <a:ea typeface="微软雅黑" panose="020B0503020204020204" charset="-122"/>
                <a:cs typeface="Times New Roman" panose="02020603050405020304" pitchFamily="18" charset="0"/>
              </a:rPr>
              <a:t>traceability</a:t>
            </a:r>
            <a:r>
              <a:rPr lang="en-US" altLang="zh-CN" b="1" dirty="0" smtClean="0">
                <a:solidFill>
                  <a:srgbClr val="C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b="1" dirty="0">
              <a:solidFill>
                <a:schemeClr val="tx1"/>
              </a:solidFill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95960" y="2900216"/>
            <a:ext cx="424688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800" b="1" dirty="0" smtClean="0"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Examples: </a:t>
            </a:r>
            <a:r>
              <a:rPr lang="zh-CN" altLang="en-US" sz="1800" b="1" dirty="0" smtClean="0"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Agricultural </a:t>
            </a:r>
            <a:r>
              <a:rPr lang="zh-CN" altLang="en-US" sz="1800" b="1" dirty="0"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product quality safety and management </a:t>
            </a:r>
            <a:r>
              <a:rPr lang="zh-CN" altLang="en-US" sz="1800" b="1" dirty="0" smtClean="0"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traceabilit</a:t>
            </a:r>
            <a:r>
              <a:rPr lang="en-US" altLang="zh-CN" sz="1800" b="1" dirty="0" smtClean="0"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y</a:t>
            </a:r>
            <a:endParaRPr lang="zh-CN" altLang="en-US" sz="1800" b="1" dirty="0"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11575"/>
            <a:ext cx="1960880" cy="17462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711575"/>
            <a:ext cx="2122805" cy="174625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34720" y="5588635"/>
            <a:ext cx="4094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Songling zhumaogen aquatic professional cooperative</a:t>
            </a:r>
            <a:r>
              <a:rPr lang="en-US" altLang="zh-CN" sz="1600" dirty="0"/>
              <a:t>, </a:t>
            </a:r>
            <a:r>
              <a:rPr lang="zh-CN" altLang="en-US" sz="1600" dirty="0">
                <a:sym typeface="+mn-ea"/>
              </a:rPr>
              <a:t>Wujiang</a:t>
            </a:r>
            <a:r>
              <a:rPr lang="en-US" altLang="zh-CN" sz="1600" dirty="0">
                <a:sym typeface="+mn-ea"/>
              </a:rPr>
              <a:t>,</a:t>
            </a:r>
            <a:r>
              <a:rPr lang="zh-CN" altLang="en-US" sz="1600" dirty="0">
                <a:sym typeface="+mn-ea"/>
              </a:rPr>
              <a:t> Suzhou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455821"/>
            <a:ext cx="3409188" cy="4002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135880" y="1219200"/>
            <a:ext cx="3962400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charset="0"/>
              <a:buChar char="l"/>
            </a:pPr>
            <a:r>
              <a:rPr lang="en-US" altLang="zh-CN" sz="2300" b="1" dirty="0" err="1"/>
              <a:t>Tencent</a:t>
            </a:r>
            <a:r>
              <a:rPr lang="en-US" altLang="zh-CN" sz="2300" b="1" dirty="0"/>
              <a:t> </a:t>
            </a:r>
            <a:r>
              <a:rPr lang="en-US" altLang="zh-CN" sz="2300" b="1" dirty="0" err="1"/>
              <a:t>WeCounty</a:t>
            </a:r>
            <a:endParaRPr lang="en-US" altLang="zh-CN" sz="2300" b="1" dirty="0"/>
          </a:p>
          <a:p>
            <a:pPr marL="800100" lvl="1" indent="-342900">
              <a:lnSpc>
                <a:spcPct val="90000"/>
              </a:lnSpc>
              <a:buFont typeface="微软雅黑" panose="020B0503020204020204" charset="-122"/>
              <a:buChar char="-"/>
            </a:pPr>
            <a:r>
              <a:rPr lang="en-US" altLang="zh-CN" sz="2000" dirty="0"/>
              <a:t>30 provinces, 893 counties, 2,458 townships, 16,605 villages; 2,538 thousand people</a:t>
            </a:r>
          </a:p>
          <a:p>
            <a:pPr>
              <a:lnSpc>
                <a:spcPct val="90000"/>
              </a:lnSpc>
            </a:pPr>
            <a:endParaRPr lang="en-US" altLang="zh-CN" sz="2300" dirty="0"/>
          </a:p>
          <a:p>
            <a:pPr marL="342900" indent="-342900">
              <a:lnSpc>
                <a:spcPct val="90000"/>
              </a:lnSpc>
              <a:buFont typeface="Wingdings" panose="05000000000000000000" charset="0"/>
              <a:buChar char="l"/>
            </a:pPr>
            <a:r>
              <a:rPr lang="en-US" altLang="zh-CN" sz="2300" b="1" dirty="0"/>
              <a:t>Telecom </a:t>
            </a:r>
            <a:r>
              <a:rPr lang="en-US" altLang="zh-CN" sz="2300" dirty="0">
                <a:sym typeface="+mn-ea"/>
              </a:rPr>
              <a:t>“</a:t>
            </a:r>
            <a:r>
              <a:rPr lang="en-US" altLang="zh-CN" sz="2300" i="1" dirty="0" err="1">
                <a:sym typeface="+mn-ea"/>
              </a:rPr>
              <a:t>Cuncunxiang</a:t>
            </a:r>
            <a:r>
              <a:rPr lang="en-US" altLang="zh-CN" sz="2300" dirty="0">
                <a:sym typeface="+mn-ea"/>
              </a:rPr>
              <a:t>”</a:t>
            </a:r>
            <a:endParaRPr lang="en-US" altLang="zh-CN" sz="2300" b="1" dirty="0"/>
          </a:p>
          <a:p>
            <a:pPr marL="800100" lvl="1" indent="-342900">
              <a:lnSpc>
                <a:spcPct val="90000"/>
              </a:lnSpc>
              <a:buFont typeface="微软雅黑" panose="020B0503020204020204" charset="-122"/>
              <a:buChar char="-"/>
            </a:pPr>
            <a:r>
              <a:rPr lang="en-US" altLang="zh-CN" sz="2000" dirty="0"/>
              <a:t>10 provinces, 1,000 counties</a:t>
            </a:r>
          </a:p>
          <a:p>
            <a:pPr>
              <a:lnSpc>
                <a:spcPct val="90000"/>
              </a:lnSpc>
            </a:pPr>
            <a:endParaRPr lang="en-US" altLang="zh-CN" sz="2300" dirty="0"/>
          </a:p>
          <a:p>
            <a:pPr marL="342900" indent="-342900">
              <a:lnSpc>
                <a:spcPct val="90000"/>
              </a:lnSpc>
              <a:buFont typeface="Wingdings" panose="05000000000000000000" charset="0"/>
              <a:buChar char="l"/>
            </a:pPr>
            <a:r>
              <a:rPr lang="en-US" altLang="zh-CN" sz="2300" b="1" dirty="0"/>
              <a:t>Alibaba Rural Ding</a:t>
            </a:r>
            <a:r>
              <a:rPr lang="en-US" altLang="zh-CN" sz="2300" dirty="0"/>
              <a:t>:</a:t>
            </a:r>
          </a:p>
          <a:p>
            <a:pPr marL="800100" lvl="1" indent="-342900">
              <a:lnSpc>
                <a:spcPct val="90000"/>
              </a:lnSpc>
              <a:buFont typeface="微软雅黑" panose="020B0503020204020204" charset="-122"/>
              <a:buChar char="-"/>
            </a:pPr>
            <a:r>
              <a:rPr lang="en-US" altLang="zh-CN" sz="2000" dirty="0"/>
              <a:t>23 provinces, &gt;100 counties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60655" y="1529080"/>
            <a:ext cx="4856402" cy="3800475"/>
            <a:chOff x="1229" y="1107"/>
            <a:chExt cx="11942" cy="9447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229" y="1107"/>
              <a:ext cx="11942" cy="944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1722" y="2243"/>
              <a:ext cx="1263" cy="48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0" y="228600"/>
            <a:ext cx="9128760" cy="82931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chemeClr val="accent2"/>
                </a:solidFill>
              </a:rPr>
              <a:t>Digital technologies used in rural governance</a:t>
            </a:r>
            <a:r>
              <a:rPr lang="en-US" altLang="zh-CN" sz="3600" b="1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8600" y="4648200"/>
            <a:ext cx="2112535" cy="191615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4800" y="1143000"/>
            <a:ext cx="45681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sym typeface="+mn-ea"/>
              </a:rPr>
              <a:t>Tencent WeCounty as an example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381000" y="304801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Pathway of rural transformation in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China, 1978-2020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90600" y="1143000"/>
          <a:ext cx="7010400" cy="5105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4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70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Stage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GB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Path </a:t>
                      </a:r>
                      <a:r>
                        <a:rPr lang="en-GB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Transformation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7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Primary on staple food production 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17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Diversification/commercialization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42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Farming + part time off-farm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10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3.2</a:t>
                      </a:r>
                      <a:endParaRPr lang="zh-CN" sz="24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echanization + full</a:t>
                      </a:r>
                      <a:r>
                        <a:rPr lang="en-US" sz="2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time 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off-farm</a:t>
                      </a:r>
                      <a:endParaRPr lang="zh-CN" sz="2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341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zh-CN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altLang="zh-CN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value; efficient, greener and sustainable agriculture;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Integrated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urban-rural development</a:t>
                      </a:r>
                      <a:endParaRPr lang="zh-CN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1" y="1272005"/>
            <a:ext cx="3443922" cy="24790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41851" y="786508"/>
            <a:ext cx="362775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 dirty="0" smtClean="0"/>
              <a:t>Big </a:t>
            </a:r>
            <a:r>
              <a:rPr lang="zh-CN" altLang="en-US" sz="2000" dirty="0"/>
              <a:t>data </a:t>
            </a:r>
            <a:r>
              <a:rPr lang="en-US" altLang="zh-CN" sz="2000" dirty="0" smtClean="0"/>
              <a:t>+ land and </a:t>
            </a:r>
            <a:r>
              <a:rPr lang="zh-CN" altLang="en-US" sz="2000" dirty="0" smtClean="0"/>
              <a:t>asset </a:t>
            </a:r>
            <a:r>
              <a:rPr lang="en-US" altLang="zh-CN" sz="2000" dirty="0" smtClean="0"/>
              <a:t>MGT</a:t>
            </a:r>
            <a:endParaRPr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" y="1177290"/>
            <a:ext cx="3371850" cy="2463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66800" y="710227"/>
            <a:ext cx="376078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/>
              <a:t>I</a:t>
            </a:r>
            <a:r>
              <a:rPr lang="en-US" altLang="zh-CN" sz="2000" dirty="0" err="1"/>
              <a:t>oT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used in rural </a:t>
            </a:r>
            <a:r>
              <a:rPr lang="zh-CN" altLang="en-US" sz="2000" dirty="0"/>
              <a:t>grid </a:t>
            </a:r>
            <a:r>
              <a:rPr lang="en-US" altLang="zh-CN" sz="2000" dirty="0" smtClean="0"/>
              <a:t>MGT</a:t>
            </a:r>
            <a:endParaRPr lang="zh-CN" altLang="en-US" sz="2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162425"/>
            <a:ext cx="3309620" cy="26244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7717" y="3726080"/>
            <a:ext cx="403987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 err="1"/>
              <a:t>IoT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used in g</a:t>
            </a:r>
            <a:r>
              <a:rPr lang="zh-CN" altLang="en-US" sz="2000" dirty="0"/>
              <a:t>arbage classification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987" y="4162425"/>
            <a:ext cx="3340735" cy="25946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95800" y="3836035"/>
            <a:ext cx="41910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sz="2000" dirty="0"/>
              <a:t>Big data </a:t>
            </a:r>
            <a:r>
              <a:rPr sz="2000" dirty="0" smtClean="0"/>
              <a:t>platform</a:t>
            </a:r>
            <a:r>
              <a:rPr lang="en-US" sz="2000" dirty="0" smtClean="0"/>
              <a:t>: market </a:t>
            </a:r>
            <a:r>
              <a:rPr sz="2000" dirty="0" smtClean="0"/>
              <a:t>services</a:t>
            </a:r>
            <a:endParaRPr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721112" y="15060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Digital technologies used in rural governance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-43180" y="0"/>
            <a:ext cx="9325610" cy="829310"/>
          </a:xfrm>
        </p:spPr>
        <p:txBody>
          <a:bodyPr/>
          <a:lstStyle/>
          <a:p>
            <a:r>
              <a:rPr lang="en-US" altLang="zh-CN" sz="2900" b="1" dirty="0" smtClean="0">
                <a:solidFill>
                  <a:schemeClr val="accent2"/>
                </a:solidFill>
              </a:rPr>
              <a:t>Digital technologies used in rural finances</a:t>
            </a:r>
          </a:p>
        </p:txBody>
      </p:sp>
      <p:pic>
        <p:nvPicPr>
          <p:cNvPr id="102" name="图片 101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762000" y="1184910"/>
            <a:ext cx="2846705" cy="1912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4" r:link="rId5"/>
          <a:stretch>
            <a:fillRect/>
          </a:stretch>
        </p:blipFill>
        <p:spPr>
          <a:xfrm>
            <a:off x="4495800" y="1224915"/>
            <a:ext cx="2174875" cy="19507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675" y="1224916"/>
            <a:ext cx="1985010" cy="1950792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7" r:link="rId8"/>
          <a:stretch>
            <a:fillRect/>
          </a:stretch>
        </p:blipFill>
        <p:spPr>
          <a:xfrm>
            <a:off x="704215" y="3833495"/>
            <a:ext cx="2874010" cy="2348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99085" y="762000"/>
            <a:ext cx="45783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Blockchain + </a:t>
            </a:r>
            <a:r>
              <a:rPr lang="en-US" altLang="zh-CN" sz="2000">
                <a:solidFill>
                  <a:srgbClr val="FF0000"/>
                </a:solidFill>
              </a:rPr>
              <a:t>agricultural materials supply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00600" y="762000"/>
            <a:ext cx="5389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Blockchain + </a:t>
            </a:r>
            <a:r>
              <a:rPr lang="en-US" altLang="zh-CN" sz="2000">
                <a:solidFill>
                  <a:srgbClr val="FF0000"/>
                </a:solidFill>
              </a:rPr>
              <a:t>property mortgage loans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6200" y="3429000"/>
            <a:ext cx="50673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Satellite remote sensing technology +</a:t>
            </a:r>
            <a:r>
              <a:rPr lang="zh-CN" altLang="en-US" sz="2000">
                <a:solidFill>
                  <a:srgbClr val="FF0000"/>
                </a:solidFill>
              </a:rPr>
              <a:t> credit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724400" y="3410585"/>
            <a:ext cx="41687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Blockchain, </a:t>
            </a:r>
            <a:r>
              <a:rPr lang="en-US" altLang="zh-CN" sz="2000"/>
              <a:t>drones</a:t>
            </a:r>
            <a:r>
              <a:rPr lang="zh-CN" altLang="en-US" sz="2000"/>
              <a:t> + </a:t>
            </a:r>
            <a:r>
              <a:rPr lang="zh-CN" altLang="en-US" sz="2000">
                <a:solidFill>
                  <a:srgbClr val="FF0000"/>
                </a:solidFill>
              </a:rPr>
              <a:t>insurance claims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13698" y="3276533"/>
            <a:ext cx="8927432" cy="65544"/>
          </a:xfrm>
          <a:prstGeom prst="line">
            <a:avLst/>
          </a:prstGeom>
          <a:ln w="38100">
            <a:solidFill>
              <a:srgbClr val="3B1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/>
          <p:cNvGrpSpPr/>
          <p:nvPr/>
        </p:nvGrpSpPr>
        <p:grpSpPr>
          <a:xfrm>
            <a:off x="3887470" y="3961765"/>
            <a:ext cx="5084445" cy="2239645"/>
            <a:chOff x="6242" y="6095"/>
            <a:chExt cx="8099" cy="3577"/>
          </a:xfrm>
        </p:grpSpPr>
        <p:sp>
          <p:nvSpPr>
            <p:cNvPr id="2" name="圆角矩形 1"/>
            <p:cNvSpPr/>
            <p:nvPr/>
          </p:nvSpPr>
          <p:spPr>
            <a:xfrm>
              <a:off x="6242" y="6095"/>
              <a:ext cx="1787" cy="1072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Breeding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insurance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8400" y="6314"/>
              <a:ext cx="2812" cy="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Information chains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1583" y="6314"/>
              <a:ext cx="2758" cy="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Death of livestock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6480" y="7704"/>
              <a:ext cx="1440" cy="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Farmers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8732" y="7369"/>
              <a:ext cx="2308" cy="9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Compensation amount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1999" y="7390"/>
              <a:ext cx="2161" cy="8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Information system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8173" y="8760"/>
              <a:ext cx="2949" cy="9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Insurance company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1715" y="8717"/>
              <a:ext cx="2411" cy="9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Underwritting data chains</a:t>
              </a:r>
            </a:p>
          </p:txBody>
        </p:sp>
        <p:cxnSp>
          <p:nvCxnSpPr>
            <p:cNvPr id="18" name="直接箭头连接符 17"/>
            <p:cNvCxnSpPr>
              <a:stCxn id="12" idx="1"/>
              <a:endCxn id="3" idx="3"/>
            </p:cNvCxnSpPr>
            <p:nvPr/>
          </p:nvCxnSpPr>
          <p:spPr>
            <a:xfrm flipH="1">
              <a:off x="11212" y="6614"/>
              <a:ext cx="37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20" name="直接箭头连接符 19"/>
            <p:cNvCxnSpPr/>
            <p:nvPr/>
          </p:nvCxnSpPr>
          <p:spPr>
            <a:xfrm flipH="1">
              <a:off x="8040" y="6600"/>
              <a:ext cx="3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21" name="直接箭头连接符 20"/>
            <p:cNvCxnSpPr>
              <a:endCxn id="15" idx="0"/>
            </p:cNvCxnSpPr>
            <p:nvPr/>
          </p:nvCxnSpPr>
          <p:spPr>
            <a:xfrm>
              <a:off x="13080" y="6960"/>
              <a:ext cx="0" cy="4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22" name="直接箭头连接符 21"/>
            <p:cNvCxnSpPr/>
            <p:nvPr/>
          </p:nvCxnSpPr>
          <p:spPr>
            <a:xfrm flipH="1">
              <a:off x="11040" y="7896"/>
              <a:ext cx="84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</p:cxnSp>
        <p:cxnSp>
          <p:nvCxnSpPr>
            <p:cNvPr id="23" name="直接箭头连接符 22"/>
            <p:cNvCxnSpPr/>
            <p:nvPr/>
          </p:nvCxnSpPr>
          <p:spPr>
            <a:xfrm>
              <a:off x="13200" y="8252"/>
              <a:ext cx="0" cy="4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24" name="直接箭头连接符 23"/>
            <p:cNvCxnSpPr>
              <a:endCxn id="16" idx="3"/>
            </p:cNvCxnSpPr>
            <p:nvPr/>
          </p:nvCxnSpPr>
          <p:spPr>
            <a:xfrm flipH="1">
              <a:off x="11122" y="9216"/>
              <a:ext cx="63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25" name="直接箭头连接符 24"/>
            <p:cNvCxnSpPr/>
            <p:nvPr/>
          </p:nvCxnSpPr>
          <p:spPr>
            <a:xfrm flipH="1">
              <a:off x="7920" y="7920"/>
              <a:ext cx="84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</p:cxnSp>
        <p:cxnSp>
          <p:nvCxnSpPr>
            <p:cNvPr id="26" name="直接箭头连接符 25"/>
            <p:cNvCxnSpPr/>
            <p:nvPr/>
          </p:nvCxnSpPr>
          <p:spPr>
            <a:xfrm>
              <a:off x="7200" y="7167"/>
              <a:ext cx="0" cy="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28" name="肘形连接符 27"/>
            <p:cNvCxnSpPr>
              <a:stCxn id="13" idx="2"/>
              <a:endCxn id="16" idx="1"/>
            </p:cNvCxnSpPr>
            <p:nvPr/>
          </p:nvCxnSpPr>
          <p:spPr>
            <a:xfrm rot="5400000" flipV="1">
              <a:off x="7230" y="8273"/>
              <a:ext cx="912" cy="97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29" name="肘形连接符 28"/>
            <p:cNvCxnSpPr/>
            <p:nvPr/>
          </p:nvCxnSpPr>
          <p:spPr>
            <a:xfrm rot="16200000" flipV="1">
              <a:off x="6828" y="8269"/>
              <a:ext cx="1345" cy="1317"/>
            </a:xfrm>
            <a:prstGeom prst="bentConnector3">
              <a:avLst>
                <a:gd name="adj1" fmla="val 832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5867400" cy="829358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chemeClr val="accent2"/>
                </a:solidFill>
              </a:rPr>
              <a:t>Outline of Presentation</a:t>
            </a:r>
            <a:endParaRPr lang="zh-CN" altLang="en-US" sz="4000" dirty="0">
              <a:solidFill>
                <a:schemeClr val="accent2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3629660"/>
          </a:xfrm>
        </p:spPr>
        <p:txBody>
          <a:bodyPr>
            <a:noAutofit/>
          </a:bodyPr>
          <a:lstStyle/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Potential roles of digital technologies in agricultural and rural development</a:t>
            </a:r>
          </a:p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Efforts </a:t>
            </a:r>
            <a:r>
              <a:rPr lang="en-US" altLang="zh-CN" sz="2600" b="1" dirty="0" smtClean="0">
                <a:solidFill>
                  <a:srgbClr val="002060"/>
                </a:solidFill>
              </a:rPr>
              <a:t>to facilitate digital </a:t>
            </a:r>
            <a:r>
              <a:rPr lang="en-US" altLang="zh-CN" sz="2600" b="1" dirty="0">
                <a:solidFill>
                  <a:srgbClr val="002060"/>
                </a:solidFill>
              </a:rPr>
              <a:t>agricultural and rural development</a:t>
            </a:r>
          </a:p>
          <a:p>
            <a:pPr marL="514350" indent="-457200" latinLnBrk="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2060"/>
                </a:solidFill>
              </a:rPr>
              <a:t>Emerging trends of digital agriculture and rural </a:t>
            </a:r>
          </a:p>
          <a:p>
            <a:pPr marL="51435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 smtClean="0">
                <a:solidFill>
                  <a:srgbClr val="FF0000"/>
                </a:solidFill>
              </a:rPr>
              <a:t>Challenges and concluding remarks</a:t>
            </a:r>
            <a:endParaRPr lang="en-US" altLang="zh-CN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83091" cy="553243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Rural digital infrastructure </a:t>
            </a:r>
            <a:r>
              <a:rPr lang="en-US" altLang="zh-CN" sz="3200" b="1" dirty="0" smtClean="0">
                <a:solidFill>
                  <a:srgbClr val="0000FF"/>
                </a:solidFill>
              </a:rPr>
              <a:t>index</a:t>
            </a:r>
            <a:endParaRPr lang="en-US" altLang="zh-CN" sz="3200" b="1" dirty="0"/>
          </a:p>
        </p:txBody>
      </p:sp>
      <p:grpSp>
        <p:nvGrpSpPr>
          <p:cNvPr id="6" name="组合 5"/>
          <p:cNvGrpSpPr/>
          <p:nvPr/>
        </p:nvGrpSpPr>
        <p:grpSpPr>
          <a:xfrm>
            <a:off x="1905000" y="2015743"/>
            <a:ext cx="4333309" cy="3678657"/>
            <a:chOff x="1891" y="2880"/>
            <a:chExt cx="9643" cy="6668"/>
          </a:xfrm>
        </p:grpSpPr>
        <p:pic>
          <p:nvPicPr>
            <p:cNvPr id="35" name="图片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00" y="2880"/>
              <a:ext cx="9134" cy="6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1891" y="7081"/>
              <a:ext cx="2343" cy="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Rural </a:t>
              </a:r>
              <a:r>
                <a:rPr lang="en-US" altLang="zh-CN" sz="1200" dirty="0"/>
                <a:t>digital infrastructure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760" y="8880"/>
              <a:ext cx="2506" cy="6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900"/>
                <a:t>not involved in the assessment 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98736" y="1218509"/>
            <a:ext cx="780226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dirty="0" smtClean="0">
                <a:sym typeface="+mn-ea"/>
              </a:rPr>
              <a:t>High (30%), </a:t>
            </a:r>
            <a:r>
              <a:rPr lang="en-US" altLang="zh-CN" sz="2000" b="1" dirty="0">
                <a:sym typeface="+mn-ea"/>
              </a:rPr>
              <a:t>relatively </a:t>
            </a:r>
            <a:r>
              <a:rPr lang="en-US" altLang="zh-CN" sz="2000" b="1" dirty="0" smtClean="0">
                <a:sym typeface="+mn-ea"/>
              </a:rPr>
              <a:t>high (51%) </a:t>
            </a:r>
            <a:r>
              <a:rPr lang="en-US" altLang="zh-CN" sz="2000" b="1" dirty="0">
                <a:sym typeface="+mn-ea"/>
              </a:rPr>
              <a:t>, </a:t>
            </a:r>
            <a:r>
              <a:rPr lang="en-US" altLang="zh-CN" sz="2000" b="1" dirty="0" smtClean="0">
                <a:sym typeface="+mn-ea"/>
              </a:rPr>
              <a:t>medium (11%),</a:t>
            </a:r>
          </a:p>
          <a:p>
            <a:pPr algn="ctr"/>
            <a:r>
              <a:rPr lang="en-US" altLang="zh-CN" sz="2000" b="1" dirty="0" smtClean="0">
                <a:sym typeface="+mn-ea"/>
              </a:rPr>
              <a:t>relatively </a:t>
            </a:r>
            <a:r>
              <a:rPr lang="en-US" altLang="zh-CN" sz="2000" b="1" dirty="0">
                <a:sym typeface="+mn-ea"/>
              </a:rPr>
              <a:t>low (</a:t>
            </a:r>
            <a:r>
              <a:rPr lang="en-US" altLang="zh-CN" sz="2000" b="1" dirty="0" smtClean="0">
                <a:sym typeface="+mn-ea"/>
              </a:rPr>
              <a:t>6%) and low (2%)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351245" y="3066581"/>
            <a:ext cx="2640355" cy="2347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atinLnBrk="0">
              <a:lnSpc>
                <a:spcPct val="74000"/>
              </a:lnSpc>
              <a:spcBef>
                <a:spcPts val="1200"/>
              </a:spcBef>
            </a:pPr>
            <a:r>
              <a:rPr lang="en-US" altLang="zh-CN" sz="1600" dirty="0" smtClean="0">
                <a:sym typeface="+mn-ea"/>
              </a:rPr>
              <a:t>Index:</a:t>
            </a:r>
          </a:p>
          <a:p>
            <a:pPr marL="285750" indent="-285750" latinLnBrk="0">
              <a:lnSpc>
                <a:spcPct val="7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ym typeface="+mn-ea"/>
              </a:rPr>
              <a:t>A</a:t>
            </a:r>
            <a:r>
              <a:rPr lang="zh-CN" altLang="en-US" sz="1600" dirty="0" smtClean="0">
                <a:sym typeface="+mn-ea"/>
              </a:rPr>
              <a:t>ccess</a:t>
            </a:r>
            <a:r>
              <a:rPr lang="en-US" altLang="zh-CN" sz="1600" dirty="0" smtClean="0">
                <a:sym typeface="+mn-ea"/>
              </a:rPr>
              <a:t> to </a:t>
            </a:r>
            <a:r>
              <a:rPr lang="en-US" altLang="zh-CN" sz="1600" dirty="0" smtClean="0"/>
              <a:t>m</a:t>
            </a:r>
            <a:r>
              <a:rPr lang="zh-CN" altLang="en-US" sz="1600" dirty="0" smtClean="0"/>
              <a:t>obile device </a:t>
            </a:r>
          </a:p>
          <a:p>
            <a:pPr marL="285750" indent="-285750" latinLnBrk="0">
              <a:lnSpc>
                <a:spcPct val="7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D</a:t>
            </a:r>
            <a:r>
              <a:rPr lang="zh-CN" altLang="en-US" sz="1600" dirty="0" smtClean="0"/>
              <a:t>igital financial infrastructure</a:t>
            </a:r>
          </a:p>
          <a:p>
            <a:pPr marL="285750" indent="-285750" latinLnBrk="0">
              <a:lnSpc>
                <a:spcPct val="7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D</a:t>
            </a:r>
            <a:r>
              <a:rPr lang="zh-CN" altLang="en-US" sz="1600" dirty="0" smtClean="0"/>
              <a:t>igital commercial landmark</a:t>
            </a:r>
            <a:endParaRPr lang="zh-CN" altLang="en-US" sz="1600" dirty="0" smtClean="0">
              <a:solidFill>
                <a:srgbClr val="FF0000"/>
              </a:solidFill>
            </a:endParaRPr>
          </a:p>
          <a:p>
            <a:pPr marL="285750" indent="-285750" latinLnBrk="0">
              <a:lnSpc>
                <a:spcPct val="7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ym typeface="+mn-ea"/>
              </a:rPr>
              <a:t>A</a:t>
            </a:r>
            <a:r>
              <a:rPr lang="zh-CN" altLang="en-US" sz="1600" dirty="0" smtClean="0">
                <a:sym typeface="+mn-ea"/>
              </a:rPr>
              <a:t>pplication</a:t>
            </a:r>
            <a:r>
              <a:rPr lang="en-US" altLang="zh-CN" sz="1600" dirty="0" smtClean="0">
                <a:sym typeface="+mn-ea"/>
              </a:rPr>
              <a:t> of d</a:t>
            </a:r>
            <a:r>
              <a:rPr lang="zh-CN" altLang="en-US" sz="1600" dirty="0" smtClean="0"/>
              <a:t>ynamic monitoring and response system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066906" y="5959079"/>
            <a:ext cx="55245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dirty="0"/>
              <a:t>S</a:t>
            </a:r>
            <a:r>
              <a:rPr lang="zh-CN" altLang="en-US" sz="1400" dirty="0"/>
              <a:t>ource: </a:t>
            </a:r>
            <a:r>
              <a:rPr lang="en-US" altLang="zh-CN" sz="1400" dirty="0"/>
              <a:t>Report of </a:t>
            </a:r>
            <a:r>
              <a:rPr lang="zh-CN" altLang="en-US" sz="1400" dirty="0"/>
              <a:t>County digital </a:t>
            </a:r>
            <a:r>
              <a:rPr lang="en-US" altLang="zh-CN" sz="1400" dirty="0" smtClean="0"/>
              <a:t>rural </a:t>
            </a:r>
            <a:r>
              <a:rPr lang="zh-CN" altLang="en-US" sz="1400" dirty="0" smtClean="0"/>
              <a:t>index </a:t>
            </a:r>
            <a:r>
              <a:rPr lang="zh-CN" altLang="en-US" sz="1400" dirty="0"/>
              <a:t>(2018) </a:t>
            </a:r>
            <a:r>
              <a:rPr lang="en-US" altLang="zh-CN" sz="1400" dirty="0"/>
              <a:t>,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CCAP and </a:t>
            </a:r>
          </a:p>
          <a:p>
            <a:r>
              <a:rPr lang="zh-CN" altLang="en-US" sz="1400" dirty="0" smtClean="0"/>
              <a:t>New </a:t>
            </a:r>
            <a:r>
              <a:rPr lang="zh-CN" altLang="en-US" sz="1400" dirty="0"/>
              <a:t>Rural Development Research </a:t>
            </a:r>
            <a:r>
              <a:rPr lang="zh-CN" altLang="en-US" sz="1400" dirty="0" smtClean="0"/>
              <a:t>Institute</a:t>
            </a:r>
            <a:r>
              <a:rPr lang="en-US" altLang="zh-CN" sz="1400" dirty="0" smtClean="0"/>
              <a:t>,</a:t>
            </a:r>
            <a:r>
              <a:rPr lang="zh-CN" altLang="en-US" sz="1400" dirty="0" smtClean="0"/>
              <a:t> </a:t>
            </a:r>
            <a:r>
              <a:rPr lang="zh-CN" altLang="en-US" sz="1400" dirty="0"/>
              <a:t>Peking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304800" y="572572"/>
            <a:ext cx="8839200" cy="700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0" indent="0"/>
            <a:r>
              <a:rPr lang="en-US" altLang="zh-CN" sz="2000" b="1" dirty="0" smtClean="0">
                <a:solidFill>
                  <a:srgbClr val="0000FF"/>
                </a:solidFill>
                <a:sym typeface="+mn-ea"/>
              </a:rPr>
              <a:t>S</a:t>
            </a:r>
            <a:r>
              <a:rPr lang="en-US" altLang="zh-CN" sz="2000" b="1" dirty="0" smtClean="0">
                <a:solidFill>
                  <a:schemeClr val="accent2"/>
                </a:solidFill>
                <a:sym typeface="+mn-ea"/>
              </a:rPr>
              <a:t>hare </a:t>
            </a:r>
            <a:r>
              <a:rPr lang="en-US" altLang="zh-CN" sz="2000" b="1" dirty="0">
                <a:solidFill>
                  <a:schemeClr val="accent2"/>
                </a:solidFill>
                <a:sym typeface="+mn-ea"/>
              </a:rPr>
              <a:t>of </a:t>
            </a:r>
            <a:r>
              <a:rPr lang="en-US" altLang="zh-CN" sz="2000" b="1" dirty="0" smtClean="0">
                <a:solidFill>
                  <a:schemeClr val="accent2"/>
                </a:solidFill>
                <a:sym typeface="+mn-ea"/>
              </a:rPr>
              <a:t>households (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N=13,570</a:t>
            </a:r>
            <a:r>
              <a:rPr lang="en-US" altLang="zh-CN" sz="2000" b="1" dirty="0" smtClean="0">
                <a:solidFill>
                  <a:schemeClr val="accent2"/>
                </a:solidFill>
                <a:sym typeface="+mn-ea"/>
              </a:rPr>
              <a:t>) </a:t>
            </a:r>
            <a:r>
              <a:rPr lang="en-US" altLang="zh-CN" sz="2000" b="1" dirty="0">
                <a:solidFill>
                  <a:schemeClr val="accent2"/>
                </a:solidFill>
                <a:sym typeface="+mn-ea"/>
              </a:rPr>
              <a:t>with </a:t>
            </a:r>
            <a:r>
              <a:rPr lang="en-US" altLang="zh-CN" sz="2000" b="1" dirty="0" smtClean="0">
                <a:solidFill>
                  <a:schemeClr val="accent2"/>
                </a:solidFill>
                <a:sym typeface="+mn-ea"/>
              </a:rPr>
              <a:t>computer and internet, </a:t>
            </a:r>
            <a:r>
              <a:rPr lang="en-US" altLang="zh-CN" sz="2000" b="1" dirty="0">
                <a:solidFill>
                  <a:schemeClr val="accent2"/>
                </a:solidFill>
                <a:sym typeface="+mn-ea"/>
              </a:rPr>
              <a:t>2015-2019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685800" y="95250"/>
            <a:ext cx="7543800" cy="6396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CN" sz="3600" b="1" dirty="0" smtClean="0">
                <a:solidFill>
                  <a:srgbClr val="0000FF"/>
                </a:solidFill>
              </a:rPr>
              <a:t>Inclusiveness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1514037"/>
              </p:ext>
            </p:extLst>
          </p:nvPr>
        </p:nvGraphicFramePr>
        <p:xfrm>
          <a:off x="942975" y="1143000"/>
          <a:ext cx="7086600" cy="4286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4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buClrTx/>
                        <a:buSzTx/>
                        <a:buFontTx/>
                      </a:pPr>
                      <a:endParaRPr lang="en-US" altLang="zh-CN" sz="2000" b="1" kern="100" dirty="0" smtClean="0">
                        <a:effectLst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buClrTx/>
                        <a:buSzTx/>
                        <a:buFontTx/>
                      </a:pPr>
                      <a:r>
                        <a:rPr lang="en-US" altLang="zh-CN" sz="2000" b="1" kern="100" dirty="0" smtClean="0">
                          <a:effectLst/>
                        </a:rPr>
                        <a:t>Computer (%)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Internet (%)</a:t>
                      </a:r>
                      <a:endParaRPr lang="en-US" sz="20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zh-CN" sz="1900" b="1" kern="100" dirty="0">
                        <a:solidFill>
                          <a:schemeClr val="tx1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30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70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9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Household head b</a:t>
                      </a:r>
                      <a:r>
                        <a:rPr lang="en-US" altLang="zh-CN" sz="19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y gender</a:t>
                      </a:r>
                      <a:endParaRPr lang="zh-CN" sz="1900" b="1" kern="100" dirty="0">
                        <a:solidFill>
                          <a:schemeClr val="tx1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 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 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27000"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effectLst/>
                        </a:rPr>
                        <a:t>  Male</a:t>
                      </a:r>
                      <a:endParaRPr lang="zh-CN" sz="19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30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70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indent="127000"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effectLst/>
                        </a:rPr>
                        <a:t>  Female</a:t>
                      </a:r>
                      <a:endParaRPr lang="zh-CN" sz="19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20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52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altLang="zh-CN" sz="19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9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ousehold head by age</a:t>
                      </a:r>
                      <a:endParaRPr lang="zh-CN" sz="1900" b="1" kern="100" dirty="0">
                        <a:solidFill>
                          <a:schemeClr val="tx1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 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 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 indent="127000"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effectLst/>
                        </a:rPr>
                        <a:t>  16-30</a:t>
                      </a:r>
                      <a:endParaRPr lang="zh-CN" sz="19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48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89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indent="127000"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effectLst/>
                        </a:rPr>
                        <a:t>  31-45</a:t>
                      </a:r>
                      <a:endParaRPr lang="zh-CN" sz="19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40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84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indent="127000"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effectLst/>
                        </a:rPr>
                        <a:t>  46-60</a:t>
                      </a:r>
                      <a:endParaRPr lang="zh-CN" sz="19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36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77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indent="127000"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effectLst/>
                        </a:rPr>
                        <a:t>  Above 60</a:t>
                      </a:r>
                      <a:endParaRPr lang="zh-CN" sz="19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19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56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9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Household head by education</a:t>
                      </a:r>
                      <a:endParaRPr lang="zh-CN" sz="1900" b="1" kern="100" dirty="0">
                        <a:solidFill>
                          <a:schemeClr val="tx1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 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 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indent="127000"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effectLst/>
                        </a:rPr>
                        <a:t>  Elementary school or below</a:t>
                      </a:r>
                      <a:endParaRPr lang="zh-CN" sz="19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22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62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 indent="127000"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effectLst/>
                        </a:rPr>
                        <a:t>  Junior middle school</a:t>
                      </a:r>
                      <a:endParaRPr lang="zh-CN" sz="19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34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76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27000" algn="l">
                        <a:lnSpc>
                          <a:spcPts val="1300"/>
                        </a:lnSpc>
                      </a:pPr>
                      <a:r>
                        <a:rPr lang="en-US" sz="1900" b="1" kern="100" dirty="0">
                          <a:effectLst/>
                        </a:rPr>
                        <a:t>  High school or above</a:t>
                      </a:r>
                      <a:endParaRPr lang="zh-CN" sz="19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46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800" b="1" kern="100" dirty="0" smtClean="0">
                          <a:effectLst/>
                        </a:rPr>
                        <a:t>79</a:t>
                      </a:r>
                      <a:endParaRPr lang="en-US" sz="1800" b="1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cxnSp>
        <p:nvCxnSpPr>
          <p:cNvPr id="6" name="直接箭头连接符 5"/>
          <p:cNvCxnSpPr/>
          <p:nvPr/>
        </p:nvCxnSpPr>
        <p:spPr bwMode="auto">
          <a:xfrm flipV="1">
            <a:off x="6248400" y="3124165"/>
            <a:ext cx="0" cy="10668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箭头连接符 14"/>
          <p:cNvCxnSpPr/>
          <p:nvPr/>
        </p:nvCxnSpPr>
        <p:spPr bwMode="auto">
          <a:xfrm>
            <a:off x="6248400" y="4599072"/>
            <a:ext cx="0" cy="8382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53" y="1143000"/>
            <a:ext cx="3962400" cy="2590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91263" y="1371600"/>
            <a:ext cx="73930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b="1" kern="0" dirty="0">
                <a:latin typeface="Garamond" panose="02020404030301010803" pitchFamily="18" charset="0"/>
                <a:cs typeface="Times New Roman" panose="02020603050405020304" pitchFamily="18" charset="0"/>
              </a:rPr>
              <a:t>2012</a:t>
            </a:r>
            <a:endParaRPr lang="zh-CN" altLang="en-US" b="1" kern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 bwMode="auto">
          <a:xfrm>
            <a:off x="152400" y="228600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CN" sz="3200" b="1" kern="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spatial aggregation of Taobao</a:t>
            </a:r>
            <a:r>
              <a:rPr lang="en-US" altLang="zh-CN" sz="3200" b="1" kern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villages</a:t>
            </a:r>
            <a:r>
              <a:rPr lang="en-US" altLang="zh-CN" sz="3200" b="1" kern="0" dirty="0">
                <a:solidFill>
                  <a:schemeClr val="accent2"/>
                </a:solidFill>
                <a:latin typeface="Garamond" panose="02020404030301010803" pitchFamily="18" charset="0"/>
              </a:rPr>
              <a:t> 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424992" y="4038600"/>
            <a:ext cx="3815080" cy="2698750"/>
            <a:chOff x="7080" y="6360"/>
            <a:chExt cx="6008" cy="4250"/>
          </a:xfrm>
        </p:grpSpPr>
        <p:grpSp>
          <p:nvGrpSpPr>
            <p:cNvPr id="17" name="组合 16"/>
            <p:cNvGrpSpPr/>
            <p:nvPr/>
          </p:nvGrpSpPr>
          <p:grpSpPr>
            <a:xfrm>
              <a:off x="7080" y="6360"/>
              <a:ext cx="6008" cy="4250"/>
              <a:chOff x="7080" y="6360"/>
              <a:chExt cx="6008" cy="425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80" y="6360"/>
                <a:ext cx="5579" cy="4251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40" y="9361"/>
                <a:ext cx="849" cy="1081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7680" y="9840"/>
              <a:ext cx="2540" cy="740"/>
              <a:chOff x="7680" y="9840"/>
              <a:chExt cx="2540" cy="740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80" y="9840"/>
                <a:ext cx="1598" cy="450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0" y="10320"/>
                <a:ext cx="2540" cy="260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8982" y="10055"/>
                <a:ext cx="498" cy="2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500"/>
                  <a:t>2019</a:t>
                </a:r>
              </a:p>
            </p:txBody>
          </p:sp>
        </p:grpSp>
      </p:grpSp>
      <p:sp>
        <p:nvSpPr>
          <p:cNvPr id="12" name="矩形 11"/>
          <p:cNvSpPr/>
          <p:nvPr/>
        </p:nvSpPr>
        <p:spPr>
          <a:xfrm>
            <a:off x="3948992" y="4169434"/>
            <a:ext cx="756920" cy="4603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b="1" kern="0" dirty="0">
                <a:latin typeface="Garamond" panose="02020404030301010803" pitchFamily="18" charset="0"/>
                <a:cs typeface="Times New Roman" panose="02020603050405020304" pitchFamily="18" charset="0"/>
              </a:rPr>
              <a:t>2019</a:t>
            </a:r>
            <a:endParaRPr lang="zh-CN" altLang="en-US" b="1" kern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180465"/>
            <a:ext cx="3488690" cy="262953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943443" y="1448087"/>
            <a:ext cx="756920" cy="4603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b="1" kern="0" dirty="0">
                <a:latin typeface="Garamond" panose="02020404030301010803" pitchFamily="18" charset="0"/>
                <a:cs typeface="Times New Roman" panose="02020603050405020304" pitchFamily="18" charset="0"/>
              </a:rPr>
              <a:t>2015</a:t>
            </a:r>
            <a:endParaRPr lang="zh-CN" altLang="en-US" b="1" kern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 bwMode="auto">
          <a:xfrm>
            <a:off x="73660" y="760730"/>
            <a:ext cx="4660900" cy="65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1800" b="1" kern="0" dirty="0"/>
              <a:t>Number of </a:t>
            </a:r>
            <a:r>
              <a:rPr lang="en-US" altLang="zh-CN" sz="1800" b="1" kern="0" dirty="0" err="1"/>
              <a:t>Taobao</a:t>
            </a:r>
            <a:r>
              <a:rPr lang="en-US" altLang="zh-CN" sz="1800" b="1" kern="0" dirty="0"/>
              <a:t> Villages in 2013-2020</a:t>
            </a:r>
          </a:p>
        </p:txBody>
      </p:sp>
      <p:graphicFrame>
        <p:nvGraphicFramePr>
          <p:cNvPr id="10" name="图表 9"/>
          <p:cNvGraphicFramePr/>
          <p:nvPr/>
        </p:nvGraphicFramePr>
        <p:xfrm>
          <a:off x="321310" y="1591310"/>
          <a:ext cx="4166235" cy="217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533400" y="1219200"/>
            <a:ext cx="386461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still </a:t>
            </a:r>
            <a:r>
              <a:rPr lang="en-US" altLang="zh-CN" sz="1800" dirty="0" smtClean="0">
                <a:solidFill>
                  <a:srgbClr val="0000FF"/>
                </a:solidFill>
                <a:ea typeface="宋体" panose="02010600030101010101" pitchFamily="2" charset="-122"/>
              </a:rPr>
              <a:t>&lt; </a:t>
            </a:r>
            <a:r>
              <a:rPr lang="en-US" altLang="zh-CN" sz="1800" dirty="0">
                <a:solidFill>
                  <a:srgbClr val="0000FF"/>
                </a:solidFill>
                <a:ea typeface="宋体" panose="02010600030101010101" pitchFamily="2" charset="-122"/>
              </a:rPr>
              <a:t>1% of total (690,000 ) in 2020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250055" y="2416810"/>
            <a:ext cx="482981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 bwMode="auto">
          <a:xfrm>
            <a:off x="5410200" y="5934385"/>
            <a:ext cx="152400" cy="140094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92065" y="5181600"/>
            <a:ext cx="40519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/>
              <a:t>E-commerce (&lt;</a:t>
            </a:r>
            <a:r>
              <a:rPr lang="en-US" altLang="zh-CN" sz="1800" b="1" dirty="0">
                <a:cs typeface="Times New Roman" panose="02020603050405020304" pitchFamily="18" charset="0"/>
              </a:rPr>
              <a:t>1%</a:t>
            </a:r>
            <a:r>
              <a:rPr lang="en-US" altLang="zh-CN" sz="1800" b="1" dirty="0"/>
              <a:t>) in 2016</a:t>
            </a:r>
          </a:p>
          <a:p>
            <a:r>
              <a:rPr lang="en-US" altLang="zh-CN" sz="1800" b="1" dirty="0"/>
              <a:t>E-commerce (</a:t>
            </a:r>
            <a:r>
              <a:rPr lang="en-US" altLang="zh-CN" sz="1800" b="1" dirty="0">
                <a:solidFill>
                  <a:srgbClr val="FF0000"/>
                </a:solidFill>
              </a:rPr>
              <a:t>2%</a:t>
            </a:r>
            <a:r>
              <a:rPr lang="en-US" altLang="zh-CN" sz="1800" b="1" dirty="0"/>
              <a:t>) in 2019</a:t>
            </a:r>
          </a:p>
          <a:p>
            <a:r>
              <a:rPr lang="en-US" altLang="zh-CN" sz="1800" b="1" dirty="0"/>
              <a:t>Agri. e-commerce (</a:t>
            </a:r>
            <a:r>
              <a:rPr lang="en-US" altLang="zh-CN" sz="1800" b="1" dirty="0">
                <a:solidFill>
                  <a:srgbClr val="FF0000"/>
                </a:solidFill>
              </a:rPr>
              <a:t>1%</a:t>
            </a:r>
            <a:r>
              <a:rPr lang="en-US" altLang="zh-CN" sz="1800" b="1" dirty="0"/>
              <a:t>) in </a:t>
            </a:r>
            <a:r>
              <a:rPr lang="en-US" altLang="zh-CN" sz="1800" b="1" dirty="0" smtClean="0"/>
              <a:t>2019</a:t>
            </a:r>
          </a:p>
          <a:p>
            <a:endParaRPr lang="en-US" altLang="zh-CN" sz="1800" dirty="0" smtClean="0"/>
          </a:p>
          <a:p>
            <a:r>
              <a:rPr lang="en-US" altLang="zh-CN" sz="1600" dirty="0" smtClean="0"/>
              <a:t>Source: CCAP’s survey in 10 provinces  </a:t>
            </a:r>
            <a:endParaRPr lang="en-US" altLang="zh-CN" sz="1600" dirty="0"/>
          </a:p>
          <a:p>
            <a:endParaRPr lang="en-US" altLang="zh-CN" sz="1600" dirty="0"/>
          </a:p>
        </p:txBody>
      </p:sp>
      <p:graphicFrame>
        <p:nvGraphicFramePr>
          <p:cNvPr id="12" name="图表 11"/>
          <p:cNvGraphicFramePr/>
          <p:nvPr>
            <p:extLst>
              <p:ext uri="{D42A27DB-BD31-4B8C-83A1-F6EECF244321}">
                <p14:modId xmlns:p14="http://schemas.microsoft.com/office/powerpoint/2010/main" val="2162096984"/>
              </p:ext>
            </p:extLst>
          </p:nvPr>
        </p:nvGraphicFramePr>
        <p:xfrm>
          <a:off x="5041901" y="1905000"/>
          <a:ext cx="3797299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635" y="938530"/>
            <a:ext cx="4530090" cy="762000"/>
          </a:xfrm>
        </p:spPr>
        <p:txBody>
          <a:bodyPr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/>
            </a:r>
            <a:b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1800" b="1" dirty="0">
                <a:solidFill>
                  <a:schemeClr val="tx1"/>
                </a:solidFill>
                <a:ea typeface="宋体" panose="02010600030101010101" pitchFamily="2" charset="-122"/>
              </a:rPr>
              <a:t>S</a:t>
            </a:r>
            <a:r>
              <a:rPr lang="en-US" altLang="zh-CN" sz="1800" b="1" dirty="0">
                <a:solidFill>
                  <a:schemeClr val="tx1"/>
                </a:solidFill>
              </a:rPr>
              <a:t>hare of rural households selling agr. products through e-commerce </a:t>
            </a:r>
            <a:br>
              <a:rPr lang="en-US" altLang="zh-CN" sz="1800" b="1" dirty="0">
                <a:solidFill>
                  <a:schemeClr val="tx1"/>
                </a:solidFill>
              </a:rPr>
            </a:br>
            <a:r>
              <a:rPr lang="en-US" altLang="zh-CN" sz="1800" b="1" dirty="0" smtClean="0">
                <a:solidFill>
                  <a:schemeClr val="tx1"/>
                </a:solidFill>
              </a:rPr>
              <a:t>in 2016 and 2019  </a:t>
            </a:r>
            <a:r>
              <a:rPr lang="en-US" altLang="zh-CN" sz="1800" b="1" dirty="0">
                <a:solidFill>
                  <a:schemeClr val="accent2"/>
                </a:solidFill>
              </a:rPr>
              <a:t/>
            </a:r>
            <a:br>
              <a:rPr lang="en-US" altLang="zh-CN" sz="1800" b="1" dirty="0">
                <a:solidFill>
                  <a:schemeClr val="accent2"/>
                </a:solidFill>
              </a:rPr>
            </a:br>
            <a:endParaRPr lang="en-US" altLang="zh-CN" sz="1800" b="1" dirty="0">
              <a:solidFill>
                <a:schemeClr val="accent2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1000" y="152400"/>
            <a:ext cx="8540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Farmers’ engagement in online sales is still low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3400" y="3828568"/>
            <a:ext cx="4235768" cy="291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zh-CN" sz="1800" b="1" dirty="0" smtClean="0"/>
              <a:t>Value and share of rural </a:t>
            </a:r>
            <a:r>
              <a:rPr lang="en-US" altLang="zh-CN" sz="1800" b="1" dirty="0"/>
              <a:t>online </a:t>
            </a:r>
            <a:r>
              <a:rPr lang="en-US" altLang="zh-CN" sz="1800" b="1" dirty="0" smtClean="0"/>
              <a:t>food sale</a:t>
            </a:r>
            <a:endParaRPr lang="en-US" altLang="zh-CN" sz="18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98475" y="6400800"/>
            <a:ext cx="321500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 smtClean="0">
                <a:sym typeface="+mn-ea"/>
              </a:rPr>
              <a:t>Source: The ministry of Commerce (2020)</a:t>
            </a:r>
          </a:p>
        </p:txBody>
      </p:sp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4242543808"/>
              </p:ext>
            </p:extLst>
          </p:nvPr>
        </p:nvGraphicFramePr>
        <p:xfrm>
          <a:off x="498475" y="4058920"/>
          <a:ext cx="4200525" cy="245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76518" y="244427"/>
            <a:ext cx="8915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Farmers’ marketing channels of fruits in the villages with advanced e-commerce in Zhejiang and Shandong, 2015-2019</a:t>
            </a:r>
          </a:p>
          <a:p>
            <a:pPr algn="ctr"/>
            <a:r>
              <a:rPr lang="en-US" altLang="zh-CN" sz="1800" b="1" kern="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+mj-cs"/>
              </a:rPr>
              <a:t>Small farms benefited more from </a:t>
            </a:r>
            <a:r>
              <a:rPr lang="en-US" altLang="zh-CN" sz="1800" b="1" kern="0" dirty="0" err="1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+mj-cs"/>
              </a:rPr>
              <a:t>Wechat</a:t>
            </a:r>
            <a:r>
              <a:rPr lang="en-US" altLang="zh-CN" sz="1800" b="1" kern="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+mj-cs"/>
              </a:rPr>
              <a:t>; </a:t>
            </a:r>
          </a:p>
          <a:p>
            <a:pPr algn="ctr"/>
            <a:r>
              <a:rPr lang="en-US" altLang="zh-CN" sz="1800" b="1" kern="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+mj-cs"/>
              </a:rPr>
              <a:t>Observed rising food sold in e-commerce platform: not from farmers but others</a:t>
            </a:r>
            <a:endParaRPr lang="zh-CN" altLang="en-US" sz="1800" b="1" kern="0" dirty="0" smtClean="0">
              <a:solidFill>
                <a:srgbClr val="FF0000"/>
              </a:solidFill>
              <a:latin typeface="+mj-lt"/>
              <a:ea typeface="宋体" panose="02010600030101010101" pitchFamily="2" charset="-122"/>
              <a:cs typeface="+mj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865" y="1752600"/>
            <a:ext cx="8776335" cy="4854575"/>
            <a:chOff x="0" y="1680"/>
            <a:chExt cx="12076" cy="8051"/>
          </a:xfrm>
        </p:grpSpPr>
        <p:pic>
          <p:nvPicPr>
            <p:cNvPr id="4" name="图片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1680"/>
              <a:ext cx="12076" cy="8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616" y="8904"/>
              <a:ext cx="3104" cy="7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433777"/>
              </p:ext>
            </p:extLst>
          </p:nvPr>
        </p:nvGraphicFramePr>
        <p:xfrm>
          <a:off x="1219200" y="1447800"/>
          <a:ext cx="7253536" cy="457200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70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488">
                <a:tc gridSpan="4">
                  <a:txBody>
                    <a:bodyPr/>
                    <a:lstStyle/>
                    <a:p>
                      <a:pPr algn="ctr"/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0" dirty="0" smtClean="0">
                          <a:solidFill>
                            <a:srgbClr val="0000FF"/>
                          </a:solidFill>
                          <a:effectLst/>
                          <a:latin typeface="Garamond" panose="02020404030301010803" pitchFamily="18" charset="0"/>
                        </a:rPr>
                        <a:t>E-commerce</a:t>
                      </a:r>
                      <a:endParaRPr lang="zh-CN" sz="1800" b="1" kern="100" dirty="0">
                        <a:solidFill>
                          <a:srgbClr val="0000FF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0" dirty="0" smtClean="0">
                          <a:solidFill>
                            <a:srgbClr val="0000FF"/>
                          </a:solidFill>
                          <a:effectLst/>
                          <a:latin typeface="Garamond" panose="02020404030301010803" pitchFamily="18" charset="0"/>
                        </a:rPr>
                        <a:t>Non-e-commerce</a:t>
                      </a:r>
                      <a:endParaRPr lang="zh-CN" sz="1800" b="1" kern="100" dirty="0">
                        <a:solidFill>
                          <a:srgbClr val="0000FF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0" dirty="0">
                          <a:solidFill>
                            <a:srgbClr val="0000FF"/>
                          </a:solidFill>
                          <a:effectLst/>
                          <a:latin typeface="Garamond" panose="02020404030301010803" pitchFamily="18" charset="0"/>
                        </a:rPr>
                        <a:t>Diff. in mean</a:t>
                      </a:r>
                      <a:endParaRPr lang="zh-CN" sz="1800" b="1" kern="100" dirty="0">
                        <a:solidFill>
                          <a:srgbClr val="0000FF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0" dirty="0">
                          <a:solidFill>
                            <a:srgbClr val="0000FF"/>
                          </a:solidFill>
                          <a:effectLst/>
                          <a:latin typeface="Garamond" panose="02020404030301010803" pitchFamily="18" charset="0"/>
                        </a:rPr>
                        <a:t>Apple</a:t>
                      </a:r>
                      <a:endParaRPr lang="zh-CN" sz="1600" b="1" kern="100" dirty="0">
                        <a:solidFill>
                          <a:srgbClr val="0000FF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marL="133350" algn="just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Selling price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279400" algn="l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Grade1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2.09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1.28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0.81***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279400" algn="l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Grade2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1.56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0.88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0.68***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marL="133350" algn="l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Marketing cost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279400" algn="l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Grade1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0.66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0.14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0.52***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279400" algn="l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Grade2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0.60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0.13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0.47***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0" dirty="0">
                          <a:solidFill>
                            <a:srgbClr val="0000FF"/>
                          </a:solidFill>
                          <a:effectLst/>
                          <a:latin typeface="Garamond" panose="02020404030301010803" pitchFamily="18" charset="0"/>
                        </a:rPr>
                        <a:t>Peach</a:t>
                      </a:r>
                      <a:endParaRPr lang="zh-CN" sz="1800" b="1" kern="100" dirty="0">
                        <a:solidFill>
                          <a:srgbClr val="0000FF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zh-CN" sz="1600" b="1" kern="1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139700" algn="just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Selling price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279400" algn="l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Grade1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2.52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1.48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1.05***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279400" algn="l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Grade2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1.73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1.00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0.72***</a:t>
                      </a:r>
                      <a:endParaRPr lang="zh-CN" sz="1600" b="1" kern="1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139700" algn="l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Marketing cost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279400" algn="l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Grade1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0.78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0.13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0.65***</a:t>
                      </a:r>
                      <a:endParaRPr lang="zh-CN" sz="1600" b="1" kern="1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indent="279400" algn="l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Grade2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0.72</a:t>
                      </a:r>
                      <a:endParaRPr lang="zh-CN" sz="1600" b="1" kern="1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0.13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0.59***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234">
                <a:tc>
                  <a:txBody>
                    <a:bodyPr/>
                    <a:lstStyle/>
                    <a:p>
                      <a:pPr marL="266700" algn="just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57161">
                <a:tc gridSpan="4">
                  <a:txBody>
                    <a:bodyPr/>
                    <a:lstStyle/>
                    <a:p>
                      <a:pPr algn="l"/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Notes: *** p&lt;0.01, ** p&lt;0.05, * p&lt;0.10.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algn="just"/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Source: authors' calculations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739" marR="67739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959768" y="381000"/>
            <a:ext cx="7772400" cy="710611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zh-CN" sz="2800" b="1" dirty="0" smtClean="0">
                <a:solidFill>
                  <a:schemeClr val="tx1"/>
                </a:solidFill>
              </a:rPr>
              <a:t>Selling prices and marketing costs between e-commerce and non-ecommerce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</a:rPr>
              <a:t>(yuan/kg)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1219200" y="4219198"/>
            <a:ext cx="7239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kern="0" dirty="0" smtClean="0">
                <a:solidFill>
                  <a:srgbClr val="00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Farmers </a:t>
            </a:r>
            <a:r>
              <a:rPr lang="en-US" altLang="zh-CN" sz="2400" b="1" kern="0" dirty="0" smtClean="0">
                <a:solidFill>
                  <a:srgbClr val="FF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gain significantly more 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by selling their products through e-commerce.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kern="0" dirty="0" smtClean="0">
                <a:solidFill>
                  <a:srgbClr val="FF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Higher value 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of agricultural product or </a:t>
            </a:r>
            <a:r>
              <a:rPr lang="en-US" altLang="zh-CN" sz="2400" b="1" kern="0" dirty="0" smtClean="0">
                <a:solidFill>
                  <a:srgbClr val="FF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better quality 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of the same product </a:t>
            </a:r>
            <a:r>
              <a:rPr lang="en-US" altLang="zh-CN" sz="2400" b="1" kern="0" dirty="0" smtClean="0">
                <a:solidFill>
                  <a:srgbClr val="FF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gains more 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from 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e-commerce. </a:t>
            </a:r>
            <a:endParaRPr lang="zh-CN" altLang="en-US" sz="2400" b="1" kern="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635" y="152400"/>
            <a:ext cx="8535035" cy="94615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zh-CN" sz="2800" b="1" dirty="0" smtClean="0">
                <a:solidFill>
                  <a:schemeClr val="accent2"/>
                </a:solidFill>
                <a:sym typeface="+mn-ea"/>
              </a:rPr>
              <a:t>Share </a:t>
            </a:r>
            <a:r>
              <a:rPr lang="en-US" altLang="zh-CN" sz="2800" b="1" dirty="0">
                <a:solidFill>
                  <a:schemeClr val="accent2"/>
                </a:solidFill>
                <a:sym typeface="+mn-ea"/>
              </a:rPr>
              <a:t>of fruit producers engaging in </a:t>
            </a:r>
            <a:r>
              <a:rPr lang="en-US" altLang="zh-CN" sz="2800" b="1" dirty="0" smtClean="0">
                <a:solidFill>
                  <a:schemeClr val="accent2"/>
                </a:solidFill>
                <a:sym typeface="+mn-ea"/>
              </a:rPr>
              <a:t>e-commerce in the villages with advanced on-line business, </a:t>
            </a:r>
            <a:r>
              <a:rPr lang="en-US" altLang="zh-CN" sz="2800" b="1" dirty="0">
                <a:solidFill>
                  <a:schemeClr val="accent2"/>
                </a:solidFill>
                <a:sym typeface="+mn-ea"/>
              </a:rPr>
              <a:t>2015-2019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5396870"/>
              </p:ext>
            </p:extLst>
          </p:nvPr>
        </p:nvGraphicFramePr>
        <p:xfrm>
          <a:off x="1143001" y="1143000"/>
          <a:ext cx="6248400" cy="5329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9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3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29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CN" alt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lnR>
                      <a:noFill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49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Decision-maker 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by gender</a:t>
                      </a:r>
                      <a:endParaRPr 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Male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47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Female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63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Decision-maker by age</a:t>
                      </a:r>
                      <a:endParaRPr 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</a:t>
                      </a:r>
                      <a:r>
                        <a:rPr lang="en-US" altLang="zh-CN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16-30</a:t>
                      </a:r>
                      <a:endParaRPr lang="en-US" altLang="zh-CN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82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</a:t>
                      </a:r>
                      <a:r>
                        <a:rPr lang="en-US" altLang="zh-CN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31-45</a:t>
                      </a:r>
                      <a:endParaRPr lang="en-US" altLang="zh-CN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61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</a:t>
                      </a:r>
                      <a:r>
                        <a:rPr lang="en-US" altLang="zh-CN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46-60</a:t>
                      </a:r>
                      <a:endParaRPr lang="en-US" altLang="zh-CN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47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Above 60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19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Decision-maker by edu</a:t>
                      </a:r>
                      <a:endParaRPr 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Elementary school or below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31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Junior middle school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45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High school or above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64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Household by </a:t>
                      </a:r>
                      <a:r>
                        <a:rPr lang="en-US" sz="1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farm size</a:t>
                      </a:r>
                      <a:endParaRPr 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0.3 hectare or below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44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0.3 - 1 hectare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49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Above 1 hectare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</a:endParaRPr>
                    </a:p>
                  </a:txBody>
                  <a:tcPr marL="4635" marR="4635" marT="46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j-lt"/>
                        </a:rPr>
                        <a:t>86</a:t>
                      </a:r>
                      <a:endParaRPr lang="en-US" altLang="zh-CN" sz="17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ea typeface="等线" panose="02010600030101010101" charset="-122"/>
                        <a:cs typeface="+mj-lt"/>
                      </a:endParaRPr>
                    </a:p>
                  </a:txBody>
                  <a:tcPr marL="4635" marR="4635" marT="463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6705600" y="2133600"/>
            <a:ext cx="9525" cy="4306570"/>
            <a:chOff x="11745" y="3360"/>
            <a:chExt cx="15" cy="6782"/>
          </a:xfrm>
        </p:grpSpPr>
        <p:cxnSp>
          <p:nvCxnSpPr>
            <p:cNvPr id="6" name="直接箭头连接符 5"/>
            <p:cNvCxnSpPr/>
            <p:nvPr/>
          </p:nvCxnSpPr>
          <p:spPr bwMode="auto">
            <a:xfrm flipV="1">
              <a:off x="11760" y="4680"/>
              <a:ext cx="0" cy="168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直接箭头连接符 12"/>
            <p:cNvCxnSpPr/>
            <p:nvPr/>
          </p:nvCxnSpPr>
          <p:spPr bwMode="auto">
            <a:xfrm>
              <a:off x="11760" y="6960"/>
              <a:ext cx="0" cy="132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直接箭头连接符 14"/>
            <p:cNvCxnSpPr/>
            <p:nvPr/>
          </p:nvCxnSpPr>
          <p:spPr bwMode="auto">
            <a:xfrm flipH="1">
              <a:off x="11745" y="8880"/>
              <a:ext cx="15" cy="1263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直接箭头连接符 10"/>
            <p:cNvCxnSpPr/>
            <p:nvPr/>
          </p:nvCxnSpPr>
          <p:spPr bwMode="auto">
            <a:xfrm>
              <a:off x="11760" y="3360"/>
              <a:ext cx="0" cy="72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228600"/>
            <a:ext cx="4724400" cy="1219200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Rural transformation within agriculture (RT1</a:t>
            </a:r>
            <a:r>
              <a:rPr lang="en-US" altLang="zh-CN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altLang="zh-CN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high-value agriculture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non-grain)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1978-2018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0" y="1600200"/>
          <a:ext cx="4572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标题 1"/>
          <p:cNvSpPr txBox="1"/>
          <p:nvPr/>
        </p:nvSpPr>
        <p:spPr>
          <a:xfrm>
            <a:off x="4876800" y="228600"/>
            <a:ext cx="4191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Rural transformation of rural labor employment (RT2)</a:t>
            </a:r>
            <a:br>
              <a:rPr lang="en-US" altLang="zh-CN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Share of rural labor in non-farm employment in 1978-2018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4572001" y="1600200"/>
          <a:ext cx="4495799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Graphic spid="6" grpId="0">
        <p:bldSub>
          <a:bldChart bld="series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23109" y="1981200"/>
            <a:ext cx="4283486" cy="3843850"/>
            <a:chOff x="2625" y="1440"/>
            <a:chExt cx="12482" cy="9424"/>
          </a:xfrm>
        </p:grpSpPr>
        <p:pic>
          <p:nvPicPr>
            <p:cNvPr id="5" name="图片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60" y="1440"/>
              <a:ext cx="12347" cy="88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2625" y="7933"/>
              <a:ext cx="3775" cy="5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Digital village index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241" y="9961"/>
              <a:ext cx="2549" cy="9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900"/>
                <a:t>not involed in the assessment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93657" y="1981200"/>
            <a:ext cx="3969350" cy="3811270"/>
            <a:chOff x="7473" y="4200"/>
            <a:chExt cx="6952" cy="6002"/>
          </a:xfrm>
        </p:grpSpPr>
        <p:pic>
          <p:nvPicPr>
            <p:cNvPr id="9" name="图片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43" y="4200"/>
              <a:ext cx="6882" cy="59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7473" y="8427"/>
              <a:ext cx="1811" cy="5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Rural digital economic  index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801" y="9840"/>
              <a:ext cx="2585" cy="3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900"/>
                <a:t>not involed in the assessment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01650" y="1219200"/>
            <a:ext cx="406844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Digital village</a:t>
            </a:r>
            <a:r>
              <a:rPr lang="zh-CN" altLang="en-US" sz="2000" dirty="0">
                <a:solidFill>
                  <a:srgbClr val="FF0000"/>
                </a:solidFill>
              </a:rPr>
              <a:t>: </a:t>
            </a:r>
            <a:r>
              <a:rPr lang="zh-CN" altLang="en-US" sz="1800" dirty="0"/>
              <a:t>high (0.7%), high (16.9%), medium (64.0%), low (16.0%) and low (2.4%)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737101" y="1219200"/>
            <a:ext cx="4102099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Economic </a:t>
            </a:r>
            <a:r>
              <a:rPr lang="en-US" altLang="zh-CN" sz="1800" b="1" dirty="0">
                <a:solidFill>
                  <a:srgbClr val="FF0000"/>
                </a:solidFill>
              </a:rPr>
              <a:t>d</a:t>
            </a:r>
            <a:r>
              <a:rPr lang="zh-CN" altLang="en-US" sz="1800" b="1" dirty="0">
                <a:solidFill>
                  <a:srgbClr val="FF0000"/>
                </a:solidFill>
              </a:rPr>
              <a:t>igitization</a:t>
            </a:r>
            <a:r>
              <a:rPr lang="zh-CN" altLang="en-US" sz="1600" dirty="0"/>
              <a:t>: high (0.2%), high (3.2%), medium (51.7%), low (40.3%) and low (4.6%)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38199" y="344198"/>
            <a:ext cx="774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99"/>
                </a:solidFill>
              </a:rPr>
              <a:t>Large variation among regions in rural China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63015" y="5867400"/>
            <a:ext cx="67970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 dirty="0"/>
              <a:t>S</a:t>
            </a:r>
            <a:r>
              <a:rPr lang="zh-CN" altLang="en-US" sz="1000" dirty="0"/>
              <a:t>ource: </a:t>
            </a:r>
            <a:r>
              <a:rPr lang="en-US" altLang="zh-CN" sz="1000" dirty="0"/>
              <a:t>Report of </a:t>
            </a:r>
            <a:r>
              <a:rPr lang="zh-CN" altLang="en-US" sz="1000" dirty="0"/>
              <a:t>County digital </a:t>
            </a:r>
            <a:r>
              <a:rPr lang="en-US" altLang="zh-CN" sz="1000" dirty="0" smtClean="0"/>
              <a:t>rural </a:t>
            </a:r>
            <a:r>
              <a:rPr lang="zh-CN" altLang="en-US" sz="1000" dirty="0" smtClean="0"/>
              <a:t>index </a:t>
            </a:r>
            <a:r>
              <a:rPr lang="zh-CN" altLang="en-US" sz="1000" dirty="0"/>
              <a:t>(2018) </a:t>
            </a:r>
            <a:r>
              <a:rPr lang="en-US" altLang="zh-CN" sz="1000" dirty="0"/>
              <a:t>,</a:t>
            </a:r>
            <a:r>
              <a:rPr lang="zh-CN" altLang="en-US" sz="1000" dirty="0"/>
              <a:t> </a:t>
            </a:r>
            <a:r>
              <a:rPr lang="en-US" altLang="zh-CN" sz="1000" dirty="0" smtClean="0"/>
              <a:t>CCAP and </a:t>
            </a:r>
            <a:r>
              <a:rPr lang="zh-CN" altLang="en-US" sz="1000" dirty="0" smtClean="0"/>
              <a:t>New </a:t>
            </a:r>
            <a:r>
              <a:rPr lang="zh-CN" altLang="en-US" sz="1000" dirty="0"/>
              <a:t>Rural Development Research Institute of Peking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996950"/>
            <a:ext cx="8048625" cy="5784850"/>
          </a:xfrm>
        </p:spPr>
        <p:txBody>
          <a:bodyPr>
            <a:noAutofit/>
          </a:bodyPr>
          <a:lstStyle/>
          <a:p>
            <a:pPr marL="400050" indent="-342900" algn="l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300" b="1" dirty="0" smtClean="0">
                <a:solidFill>
                  <a:srgbClr val="FF0000"/>
                </a:solidFill>
                <a:sym typeface="+mn-ea"/>
              </a:rPr>
              <a:t>There are potential roles </a:t>
            </a:r>
            <a:r>
              <a:rPr lang="en-US" altLang="zh-CN" sz="2300" b="1" dirty="0" smtClean="0">
                <a:sym typeface="+mn-ea"/>
              </a:rPr>
              <a:t>of using DTs to raise farmer’s income, improving productivity and food security, and facilitating greener and sustainable rural transformation.</a:t>
            </a:r>
            <a:endParaRPr lang="en-US" altLang="zh-CN" sz="2300" b="1" dirty="0" smtClean="0"/>
          </a:p>
          <a:p>
            <a:pPr marL="400050" indent="-342900" algn="l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300" b="1" dirty="0" smtClean="0">
                <a:solidFill>
                  <a:srgbClr val="FF0000"/>
                </a:solidFill>
              </a:rPr>
              <a:t>Substantial efforts</a:t>
            </a:r>
            <a:r>
              <a:rPr lang="en-US" altLang="zh-CN" sz="2300" b="1" dirty="0" smtClean="0"/>
              <a:t> have been made by </a:t>
            </a:r>
            <a:r>
              <a:rPr lang="en-US" altLang="zh-CN" sz="2300" b="1" dirty="0" smtClean="0">
                <a:solidFill>
                  <a:srgbClr val="FF0000"/>
                </a:solidFill>
              </a:rPr>
              <a:t>government and private </a:t>
            </a:r>
            <a:r>
              <a:rPr lang="en-US" altLang="zh-CN" sz="2300" b="1" dirty="0" smtClean="0">
                <a:solidFill>
                  <a:srgbClr val="FF0000"/>
                </a:solidFill>
              </a:rPr>
              <a:t>sector</a:t>
            </a:r>
            <a:r>
              <a:rPr lang="en-US" altLang="zh-CN" sz="2300" b="1" dirty="0" smtClean="0"/>
              <a:t>. </a:t>
            </a:r>
            <a:r>
              <a:rPr lang="en-US" altLang="zh-CN" sz="2300" b="1" dirty="0" smtClean="0"/>
              <a:t>But, so far farmer’s adoption of </a:t>
            </a:r>
            <a:r>
              <a:rPr lang="en-US" altLang="zh-CN" sz="2300" b="1" dirty="0" smtClean="0">
                <a:solidFill>
                  <a:srgbClr val="FF0000"/>
                </a:solidFill>
              </a:rPr>
              <a:t>DTs in agriculture is still limited.</a:t>
            </a:r>
            <a:r>
              <a:rPr lang="en-US" altLang="zh-CN" sz="2300" b="1" dirty="0" smtClean="0">
                <a:solidFill>
                  <a:schemeClr val="tx1"/>
                </a:solidFill>
              </a:rPr>
              <a:t> </a:t>
            </a:r>
          </a:p>
          <a:p>
            <a:pPr marL="400050" indent="-342900" algn="l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300" b="1" dirty="0" smtClean="0">
                <a:solidFill>
                  <a:srgbClr val="FF0000"/>
                </a:solidFill>
              </a:rPr>
              <a:t>More efforts </a:t>
            </a:r>
            <a:r>
              <a:rPr lang="en-US" altLang="zh-CN" sz="2300" b="1" dirty="0" smtClean="0"/>
              <a:t>should be made to assess what are appropriate DTs for small farms, enable and constraining factors affecting farmer’s adopting DTs </a:t>
            </a:r>
            <a:r>
              <a:rPr lang="en-US" altLang="zh-CN" sz="2300" b="1" dirty="0"/>
              <a:t>and their </a:t>
            </a:r>
            <a:r>
              <a:rPr lang="en-US" altLang="zh-CN" sz="2300" b="1" dirty="0" smtClean="0"/>
              <a:t>diffusions. </a:t>
            </a:r>
            <a:endParaRPr lang="en-US" sz="2300" b="1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marL="400050" indent="-342900" algn="l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T</a:t>
            </a:r>
            <a:r>
              <a:rPr 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here </a:t>
            </a:r>
            <a:r>
              <a:rPr 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is strong evidence of </a:t>
            </a:r>
            <a:r>
              <a:rPr lang="en-US" altLang="zh-CN" sz="23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big digital </a:t>
            </a:r>
            <a:r>
              <a:rPr lang="en-US" altLang="zh-CN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divide</a:t>
            </a:r>
            <a:r>
              <a:rPr lang="en-US" altLang="zh-CN" sz="23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between regions and among farmers. </a:t>
            </a:r>
          </a:p>
          <a:p>
            <a:pPr marL="400050" indent="-342900" algn="l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1" dirty="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While there is great opportunity to modernize rural economy through DTs, a </a:t>
            </a:r>
            <a:r>
              <a:rPr lang="en-US" sz="23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more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inclusive development strategy </a:t>
            </a:r>
            <a:r>
              <a:rPr lang="en-US" altLang="zh-CN" sz="2300" b="1" dirty="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should be made to avoid the </a:t>
            </a:r>
            <a:r>
              <a:rPr lang="en-US" altLang="zh-CN" sz="23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less developed regions </a:t>
            </a:r>
            <a:r>
              <a:rPr lang="en-US" altLang="zh-CN" sz="2300" b="1" dirty="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and some farmers left behind in the coming DT era.</a:t>
            </a:r>
            <a:endParaRPr lang="en-US" sz="23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28600" y="152400"/>
            <a:ext cx="8124825" cy="699770"/>
          </a:xfrm>
        </p:spPr>
        <p:txBody>
          <a:bodyPr/>
          <a:lstStyle/>
          <a:p>
            <a:r>
              <a:rPr lang="en-US" altLang="zh-C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Concluding remarks</a:t>
            </a:r>
            <a:endParaRPr lang="en-US" altLang="zh-C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2286000"/>
            <a:ext cx="7772400" cy="1143000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2"/>
                </a:solidFill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表 5"/>
          <p:cNvGraphicFramePr/>
          <p:nvPr/>
        </p:nvGraphicFramePr>
        <p:xfrm>
          <a:off x="1219200" y="1295400"/>
          <a:ext cx="6705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标题 1"/>
          <p:cNvSpPr txBox="1"/>
          <p:nvPr/>
        </p:nvSpPr>
        <p:spPr>
          <a:xfrm>
            <a:off x="66674" y="0"/>
            <a:ext cx="884872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Rural per capita income (yuan) </a:t>
            </a:r>
            <a:b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real term, in 1978-2018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76200" y="304801"/>
            <a:ext cx="8839200" cy="990600"/>
          </a:xfrm>
        </p:spPr>
        <p:txBody>
          <a:bodyPr>
            <a:noAutofit/>
          </a:bodyPr>
          <a:lstStyle/>
          <a:p>
            <a:pPr algn="ctr">
              <a:lnSpc>
                <a:spcPts val="3300"/>
              </a:lnSpc>
            </a:pP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Rural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</a:t>
            </a:r>
            <a:r>
              <a:rPr lang="en-US" altLang="zh-CN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per capita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rural income </a:t>
            </a:r>
            <a:r>
              <a:rPr lang="en-US" altLang="zh-CN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province in 1978‒2018</a:t>
            </a:r>
            <a:endParaRPr lang="zh-CN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9077"/>
            <a:ext cx="8153400" cy="44345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838200" y="6048345"/>
            <a:ext cx="359784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Share of high-value </a:t>
            </a: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agriculture</a:t>
            </a: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4800600" y="6048345"/>
            <a:ext cx="368100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Share of non-farm </a:t>
            </a: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employment 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3600" b="1" dirty="0" smtClean="0">
                <a:solidFill>
                  <a:srgbClr val="2C03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</a:t>
            </a:r>
            <a:endParaRPr lang="en-US" altLang="zh-CN" sz="3600" b="1" dirty="0">
              <a:solidFill>
                <a:srgbClr val="2C03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066800"/>
            <a:ext cx="7772400" cy="495300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chemeClr val="tx1"/>
              </a:buClr>
              <a:buSzPct val="105000"/>
            </a:pPr>
            <a:r>
              <a:rPr lang="en-US" altLang="zh-CN" sz="2400" b="1" dirty="0" smtClean="0">
                <a:solidFill>
                  <a:srgbClr val="2C03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Income disparity between rural and urban, across regions and among farmers within same region: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Despite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 capita rural household real income grew at average of 7.3% annually in past 4 decades, the above income disparities remain HIGH.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800"/>
              </a:spcBef>
              <a:buClr>
                <a:schemeClr val="tx1"/>
              </a:buClr>
              <a:buSzPct val="105000"/>
            </a:pPr>
            <a:r>
              <a:rPr lang="en-US" altLang="zh-CN" sz="2400" b="1" dirty="0" smtClean="0">
                <a:solidFill>
                  <a:srgbClr val="2C03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Rising feed and food imports: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Despite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average 5.4% annual growth of agricultural production in the past 4 decades, feed and food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rising since the early 2000s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(shifted from net exporter to importer in 2004)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800"/>
              </a:spcBef>
              <a:buClr>
                <a:schemeClr val="tx1"/>
              </a:buClr>
              <a:buSzPct val="105000"/>
            </a:pPr>
            <a:r>
              <a:rPr lang="en-US" altLang="zh-CN" sz="2400" b="1" dirty="0" smtClean="0">
                <a:solidFill>
                  <a:srgbClr val="2C03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 and environmental degradations: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production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growth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at the expense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 and environmental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381000" y="211081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Pathway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 and 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IPIs </a:t>
            </a:r>
            <a:r>
              <a:rPr lang="en-US" altLang="zh-C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facilitate rural transformation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29485" y="904955"/>
          <a:ext cx="8877301" cy="4434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83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GB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Stage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GB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Path </a:t>
                      </a:r>
                      <a:r>
                        <a:rPr lang="en-GB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Transformation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GB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Major Institution,</a:t>
                      </a:r>
                      <a:r>
                        <a:rPr lang="en-GB" sz="24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Policy &amp; Investment (IPIs)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00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Primary on staple food production </a:t>
                      </a:r>
                      <a:endParaRPr lang="zh-C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Institution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(land)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irrigation + </a:t>
                      </a:r>
                      <a:r>
                        <a:rPr lang="en-US" altLang="zh-CN" sz="1800" b="1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tech-1</a:t>
                      </a:r>
                      <a:r>
                        <a:rPr lang="en-US" altLang="zh-CN" sz="1800" b="0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(green revolution)</a:t>
                      </a:r>
                      <a:r>
                        <a:rPr lang="en-US" altLang="zh-CN" sz="1800" b="1" u="none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sz="1800" b="1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98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Agri. diversification &amp; commercialization</a:t>
                      </a:r>
                      <a:endParaRPr lang="zh-C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Plus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2C03D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agri. mkt + road infrastructure + tech-2</a:t>
                      </a:r>
                      <a:endParaRPr lang="zh-CN" sz="1800" b="1" kern="1200" dirty="0">
                        <a:solidFill>
                          <a:srgbClr val="2C03D9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3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3.1</a:t>
                      </a:r>
                      <a:endParaRPr lang="zh-CN" altLang="en-US" sz="24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Farming + part time off-farm</a:t>
                      </a:r>
                      <a:endParaRPr lang="zh-C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Plus</a:t>
                      </a:r>
                      <a:r>
                        <a:rPr lang="en-US" altLang="zh-C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kern="1200" dirty="0">
                          <a:solidFill>
                            <a:srgbClr val="2C03D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labor. mkt + local land mkt +  tech-3</a:t>
                      </a:r>
                      <a:endParaRPr lang="zh-CN" altLang="zh-CN" sz="1800" b="1" kern="1200" dirty="0">
                        <a:solidFill>
                          <a:srgbClr val="2C03D9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85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3.2</a:t>
                      </a:r>
                      <a:endParaRPr lang="zh-CN" altLang="zh-CN" sz="24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Mechanization + full time off-farm</a:t>
                      </a:r>
                      <a:endParaRPr lang="zh-C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Plus </a:t>
                      </a:r>
                      <a:r>
                        <a:rPr lang="en-US" altLang="zh-CN" sz="1800" b="1" kern="1200" dirty="0">
                          <a:solidFill>
                            <a:srgbClr val="2C03D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land transfer platform + custom services + credit + </a:t>
                      </a:r>
                      <a:r>
                        <a:rPr lang="en-US" altLang="zh-CN" sz="1800" b="1" kern="1200" dirty="0" smtClean="0">
                          <a:solidFill>
                            <a:srgbClr val="2C03D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tech-3</a:t>
                      </a:r>
                      <a:endParaRPr lang="zh-CN" altLang="zh-CN" sz="1800" b="1" kern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868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24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High-value; efficient, greener </a:t>
                      </a:r>
                      <a:r>
                        <a:rPr lang="en-US" altLang="zh-CN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sustainable agri.; </a:t>
                      </a:r>
                      <a:endParaRPr lang="en-US" altLang="zh-CN" sz="18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Integrated urban-rural development</a:t>
                      </a:r>
                      <a:endParaRPr lang="zh-CN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???</a:t>
                      </a:r>
                      <a:endParaRPr lang="zh-CN" altLang="zh-CN" sz="2000" b="1" kern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52400" y="4191000"/>
            <a:ext cx="8991600" cy="1162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800600" y="4425315"/>
            <a:ext cx="4191001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tabLst>
                <a:tab pos="270510" algn="l"/>
              </a:tabLst>
            </a:pPr>
            <a:r>
              <a:rPr lang="en-US" altLang="zh-CN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Plus </a:t>
            </a:r>
            <a:r>
              <a:rPr lang="en-US" altLang="zh-CN" sz="2000" b="1" dirty="0" smtClean="0">
                <a:solidFill>
                  <a:srgbClr val="2C03D9"/>
                </a:solidFill>
                <a:cs typeface="Times New Roman" panose="02020603050405020304" pitchFamily="18" charset="0"/>
              </a:rPr>
              <a:t>tech-4 (e.g., BT+</a:t>
            </a:r>
            <a:r>
              <a:rPr lang="en-US" altLang="zh-CN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DT</a:t>
            </a:r>
            <a:r>
              <a:rPr lang="en-US" altLang="zh-CN" sz="2000" b="1" dirty="0" smtClean="0">
                <a:solidFill>
                  <a:srgbClr val="2C03D9"/>
                </a:solidFill>
                <a:cs typeface="Times New Roman" panose="02020603050405020304" pitchFamily="18" charset="0"/>
              </a:rPr>
              <a:t>) + </a:t>
            </a:r>
            <a:r>
              <a:rPr lang="en-US" altLang="zh-CN" sz="2000" b="1" dirty="0">
                <a:solidFill>
                  <a:srgbClr val="2C03D9"/>
                </a:solidFill>
                <a:cs typeface="Times New Roman" panose="02020603050405020304" pitchFamily="18" charset="0"/>
              </a:rPr>
              <a:t>new IPIs</a:t>
            </a:r>
            <a:r>
              <a:rPr lang="en-US" altLang="zh-CN" sz="1800" b="1" dirty="0">
                <a:solidFill>
                  <a:srgbClr val="2C03D9"/>
                </a:solidFill>
                <a:cs typeface="Times New Roman" panose="02020603050405020304" pitchFamily="18" charset="0"/>
              </a:rPr>
              <a:t>: </a:t>
            </a:r>
            <a:r>
              <a:rPr lang="en-US" altLang="zh-CN" sz="1800" b="1" dirty="0" smtClean="0">
                <a:solidFill>
                  <a:srgbClr val="2C03D9"/>
                </a:solidFill>
                <a:cs typeface="Times New Roman" panose="02020603050405020304" pitchFamily="18" charset="0"/>
              </a:rPr>
              <a:t>for productive, inclusive </a:t>
            </a:r>
            <a:r>
              <a:rPr lang="en-US" altLang="zh-CN" sz="1800" b="1" dirty="0">
                <a:solidFill>
                  <a:srgbClr val="2C03D9"/>
                </a:solidFill>
                <a:cs typeface="Times New Roman" panose="02020603050405020304" pitchFamily="18" charset="0"/>
              </a:rPr>
              <a:t>&amp; greener agri</a:t>
            </a:r>
            <a:r>
              <a:rPr lang="en-US" altLang="zh-CN" sz="1800" b="1" dirty="0" smtClean="0">
                <a:solidFill>
                  <a:srgbClr val="2C03D9"/>
                </a:solidFill>
                <a:cs typeface="Times New Roman" panose="02020603050405020304" pitchFamily="18" charset="0"/>
              </a:rPr>
              <a:t>. &amp; rural transformation</a:t>
            </a:r>
            <a:endParaRPr lang="zh-CN" altLang="zh-CN" sz="18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42999" y="5616714"/>
            <a:ext cx="7336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Clr>
                <a:schemeClr val="tx1"/>
              </a:buClr>
              <a:buSzPct val="105000"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challenges: </a:t>
            </a:r>
            <a:r>
              <a:rPr lang="en-US" altLang="zh-CN" sz="2000" b="1" dirty="0">
                <a:solidFill>
                  <a:srgbClr val="2C03D9"/>
                </a:solidFill>
                <a:cs typeface="Times New Roman" panose="02020603050405020304" pitchFamily="18" charset="0"/>
              </a:rPr>
              <a:t>Income </a:t>
            </a:r>
            <a:r>
              <a:rPr lang="en-US" altLang="zh-CN" sz="2000" b="1" dirty="0" smtClean="0">
                <a:solidFill>
                  <a:srgbClr val="2C03D9"/>
                </a:solidFill>
                <a:cs typeface="Times New Roman" panose="02020603050405020304" pitchFamily="18" charset="0"/>
              </a:rPr>
              <a:t>disparities, increasingly feed and food </a:t>
            </a:r>
            <a:r>
              <a:rPr lang="en-US" altLang="zh-CN" sz="2000" b="1" dirty="0" smtClean="0">
                <a:solidFill>
                  <a:srgbClr val="2C03D9"/>
                </a:solidFill>
                <a:cs typeface="Times New Roman" panose="02020603050405020304" pitchFamily="18" charset="0"/>
              </a:rPr>
              <a:t>imports, </a:t>
            </a:r>
            <a:r>
              <a:rPr lang="en-US" altLang="zh-CN" sz="2000" b="1" dirty="0" smtClean="0">
                <a:solidFill>
                  <a:srgbClr val="2C03D9"/>
                </a:solidFill>
                <a:cs typeface="Times New Roman" panose="02020603050405020304" pitchFamily="18" charset="0"/>
              </a:rPr>
              <a:t>and resource </a:t>
            </a:r>
            <a:r>
              <a:rPr lang="en-US" altLang="zh-CN" sz="2000" b="1" dirty="0">
                <a:solidFill>
                  <a:srgbClr val="2C03D9"/>
                </a:solidFill>
                <a:cs typeface="Times New Roman" panose="02020603050405020304" pitchFamily="18" charset="0"/>
              </a:rPr>
              <a:t>and environmental </a:t>
            </a:r>
            <a:r>
              <a:rPr lang="en-US" altLang="zh-CN" sz="2000" b="1" dirty="0" smtClean="0">
                <a:solidFill>
                  <a:srgbClr val="2C03D9"/>
                </a:solidFill>
                <a:cs typeface="Times New Roman" panose="02020603050405020304" pitchFamily="18" charset="0"/>
              </a:rPr>
              <a:t>degradations</a:t>
            </a:r>
            <a:endParaRPr lang="en-US" altLang="zh-CN" sz="2000" b="1" dirty="0">
              <a:solidFill>
                <a:srgbClr val="2C03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6200" y="235803"/>
            <a:ext cx="48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99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Pathway of and IPIs to facilitate rural transformation</a:t>
            </a:r>
            <a:endParaRPr lang="zh-CN" altLang="en-US" b="1" dirty="0">
              <a:solidFill>
                <a:srgbClr val="2C03D9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52401" y="1115843"/>
          <a:ext cx="5029199" cy="5361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13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endParaRPr lang="zh-C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GB" sz="2000" b="1" dirty="0" smtClean="0">
                          <a:effectLst/>
                        </a:rPr>
                        <a:t>Stages of RT</a:t>
                      </a:r>
                      <a:endParaRPr lang="zh-C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GB" sz="2000" b="1" dirty="0">
                          <a:effectLst/>
                        </a:rPr>
                        <a:t>Major </a:t>
                      </a:r>
                      <a:r>
                        <a:rPr lang="en-GB" sz="2000" b="1" baseline="0" dirty="0" smtClean="0">
                          <a:effectLst/>
                        </a:rPr>
                        <a:t>IPIs</a:t>
                      </a:r>
                      <a:endParaRPr lang="zh-C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1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Primary on staple food production 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Institutions 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(e.g., land)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+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irrigation + </a:t>
                      </a: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tech-1</a:t>
                      </a:r>
                      <a:endParaRPr lang="zh-CN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2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 smtClean="0">
                          <a:effectLst/>
                        </a:rPr>
                        <a:t>Diversification/commercialization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Plus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agri. mkt + </a:t>
                      </a:r>
                      <a:r>
                        <a:rPr lang="en-US" sz="1600" b="1" kern="1200" dirty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mkt/road </a:t>
                      </a:r>
                      <a:r>
                        <a:rPr lang="en-US" sz="1600" b="1" kern="120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infrastructure + tech-2</a:t>
                      </a:r>
                      <a:endParaRPr lang="zh-CN" sz="1600" b="1" kern="1200" dirty="0">
                        <a:solidFill>
                          <a:srgbClr val="2C03D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 smtClean="0">
                          <a:effectLst/>
                        </a:rPr>
                        <a:t>3.1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Farming </a:t>
                      </a:r>
                      <a:r>
                        <a:rPr lang="en-US" sz="1600" b="1" dirty="0" smtClean="0">
                          <a:effectLst/>
                        </a:rPr>
                        <a:t>+ </a:t>
                      </a:r>
                      <a:r>
                        <a:rPr lang="en-US" sz="1600" b="1" dirty="0">
                          <a:effectLst/>
                        </a:rPr>
                        <a:t>part time </a:t>
                      </a:r>
                      <a:r>
                        <a:rPr lang="en-US" sz="1600" b="1" dirty="0" smtClean="0">
                          <a:effectLst/>
                        </a:rPr>
                        <a:t>off-farm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Plus </a:t>
                      </a:r>
                      <a:r>
                        <a:rPr lang="en-US" altLang="zh-CN" sz="1600" b="1" kern="120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labor mkt + local land mkt</a:t>
                      </a:r>
                      <a:r>
                        <a:rPr lang="en-US" altLang="zh-CN" sz="1600" b="1" kern="1200" baseline="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1" kern="120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tech-3</a:t>
                      </a:r>
                      <a:endParaRPr lang="zh-CN" sz="1600" b="1" kern="1200" dirty="0">
                        <a:solidFill>
                          <a:srgbClr val="2C03D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338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zh-CN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echanization + full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time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off-farm</a:t>
                      </a:r>
                      <a:endParaRPr lang="zh-CN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Plus </a:t>
                      </a:r>
                      <a:r>
                        <a:rPr lang="en-US" sz="1600" b="1" kern="120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land consolidation + </a:t>
                      </a:r>
                      <a:r>
                        <a:rPr lang="en-US" altLang="zh-CN" sz="1600" b="1" kern="120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custom service + </a:t>
                      </a:r>
                      <a:r>
                        <a:rPr lang="en-US" sz="1600" b="1" kern="120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credit</a:t>
                      </a:r>
                      <a:r>
                        <a:rPr lang="en-US" sz="1600" b="1" kern="1200" baseline="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  <a:r>
                        <a:rPr lang="en-US" sz="1600" b="1" kern="1200" dirty="0" smtClean="0">
                          <a:solidFill>
                            <a:srgbClr val="2C03D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tech-3</a:t>
                      </a:r>
                      <a:endParaRPr lang="zh-CN" sz="1600" b="1" kern="1200" dirty="0">
                        <a:solidFill>
                          <a:srgbClr val="2C03D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871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zh-CN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High-value; </a:t>
                      </a:r>
                      <a:r>
                        <a:rPr lang="en-US" altLang="zh-CN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efficient,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greener and sustainable agri.; Integrated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urban-rural development</a:t>
                      </a:r>
                      <a:endParaRPr lang="zh-CN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tabLst>
                          <a:tab pos="270510" algn="l"/>
                        </a:tabLst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cs typeface="Times New Roman" panose="02020603050405020304" pitchFamily="18" charset="0"/>
                        </a:rPr>
                        <a:t>Plus </a:t>
                      </a:r>
                      <a:r>
                        <a:rPr lang="en-US" altLang="zh-CN" sz="1800" b="1" dirty="0" smtClean="0">
                          <a:solidFill>
                            <a:srgbClr val="2C03D9"/>
                          </a:solidFill>
                          <a:cs typeface="Times New Roman" panose="02020603050405020304" pitchFamily="18" charset="0"/>
                        </a:rPr>
                        <a:t>tech-4 (e.g., BT+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cs typeface="Times New Roman" panose="02020603050405020304" pitchFamily="18" charset="0"/>
                        </a:rPr>
                        <a:t>DT</a:t>
                      </a:r>
                      <a:r>
                        <a:rPr lang="en-US" altLang="zh-CN" sz="1800" b="1" dirty="0" smtClean="0">
                          <a:solidFill>
                            <a:srgbClr val="2C03D9"/>
                          </a:solidFill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altLang="zh-CN" sz="1600" b="1" dirty="0" smtClean="0">
                          <a:solidFill>
                            <a:srgbClr val="2C03D9"/>
                          </a:solidFill>
                          <a:cs typeface="Times New Roman" panose="02020603050405020304" pitchFamily="18" charset="0"/>
                        </a:rPr>
                        <a:t>+ new IPIs</a:t>
                      </a:r>
                      <a:r>
                        <a:rPr lang="en-US" altLang="zh-CN" sz="1400" b="1" dirty="0" smtClean="0">
                          <a:solidFill>
                            <a:srgbClr val="2C03D9"/>
                          </a:solidFill>
                          <a:cs typeface="Times New Roman" panose="02020603050405020304" pitchFamily="18" charset="0"/>
                        </a:rPr>
                        <a:t>: for productive, inclusive &amp; greener agri. &amp; rural transformation</a:t>
                      </a:r>
                      <a:endParaRPr lang="zh-CN" altLang="zh-CN" sz="1600" b="1" dirty="0">
                        <a:solidFill>
                          <a:srgbClr val="000099"/>
                        </a:solidFill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 bwMode="auto">
          <a:xfrm>
            <a:off x="5316722" y="685800"/>
            <a:ext cx="3674878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90000"/>
              </a:lnSpc>
            </a:pPr>
            <a:r>
              <a:rPr kumimoji="0" lang="en-US" altLang="zh-CN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Potential roles of DT to deal with</a:t>
            </a:r>
            <a:r>
              <a:rPr kumimoji="0" lang="en-US" altLang="zh-CN" sz="2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the </a:t>
            </a:r>
            <a:r>
              <a:rPr lang="en-US" altLang="zh-CN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challenges and modernize agri. &amp; rural: </a:t>
            </a:r>
            <a:endParaRPr lang="en-US" altLang="zh-CN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900" b="1" dirty="0" smtClean="0"/>
              <a:t>Raise farmer income through gains in production &amp; marketing, including farmers in remote regions;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900" b="1" dirty="0" smtClean="0">
                <a:solidFill>
                  <a:srgbClr val="0000FF"/>
                </a:solidFill>
              </a:rPr>
              <a:t>Reduce labor use and improve farm </a:t>
            </a:r>
            <a:r>
              <a:rPr lang="en-US" altLang="zh-CN" sz="1900" b="1" dirty="0" err="1" smtClean="0">
                <a:solidFill>
                  <a:srgbClr val="0000FF"/>
                </a:solidFill>
              </a:rPr>
              <a:t>mgt</a:t>
            </a:r>
            <a:r>
              <a:rPr lang="en-US" altLang="zh-CN" sz="1900" b="1" dirty="0" smtClean="0">
                <a:solidFill>
                  <a:srgbClr val="0000FF"/>
                </a:solidFill>
              </a:rPr>
              <a:t> or raise productivity, which  lowers feed and food imports</a:t>
            </a:r>
            <a:r>
              <a:rPr lang="en-US" altLang="zh-CN" sz="1900" b="1" dirty="0" smtClean="0"/>
              <a:t>;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altLang="zh-CN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Improve efficient</a:t>
            </a:r>
            <a:r>
              <a:rPr kumimoji="0" lang="en-US" altLang="zh-CN" sz="19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uses of </a:t>
            </a:r>
            <a:r>
              <a:rPr kumimoji="0" lang="en-US" altLang="zh-CN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land and water and reduce chemical</a:t>
            </a:r>
            <a:r>
              <a:rPr kumimoji="0" lang="en-US" altLang="zh-CN" sz="19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uses, which facilitate</a:t>
            </a:r>
            <a:r>
              <a:rPr lang="en-US" altLang="zh-CN" sz="1900" b="1" dirty="0" smtClean="0"/>
              <a:t>s greener and sustainable agriculture;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900" b="1" dirty="0" smtClean="0">
                <a:solidFill>
                  <a:srgbClr val="0000FF"/>
                </a:solidFill>
              </a:rPr>
              <a:t>M</a:t>
            </a:r>
            <a:r>
              <a:rPr kumimoji="0" lang="en-US" altLang="zh-CN" sz="19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rPr>
              <a:t>odernize agri. and rural through </a:t>
            </a:r>
            <a:r>
              <a:rPr lang="en-US" altLang="zh-CN" sz="1900" b="1" dirty="0" smtClean="0">
                <a:solidFill>
                  <a:srgbClr val="0000FF"/>
                </a:solidFill>
              </a:rPr>
              <a:t>DT+BT, </a:t>
            </a:r>
            <a:r>
              <a:rPr lang="en-US" altLang="zh-CN" sz="1900" b="1" dirty="0">
                <a:solidFill>
                  <a:srgbClr val="0000FF"/>
                </a:solidFill>
              </a:rPr>
              <a:t>DT+IPIs, </a:t>
            </a:r>
            <a:r>
              <a:rPr lang="en-US" altLang="zh-CN" sz="1900" b="1" dirty="0" err="1" smtClean="0">
                <a:solidFill>
                  <a:srgbClr val="0000FF"/>
                </a:solidFill>
              </a:rPr>
              <a:t>DT+others</a:t>
            </a:r>
            <a:r>
              <a:rPr lang="en-US" altLang="zh-CN" sz="1900" b="1" dirty="0" smtClean="0">
                <a:solidFill>
                  <a:srgbClr val="0000FF"/>
                </a:solidFill>
              </a:rPr>
              <a:t>…</a:t>
            </a:r>
            <a:endParaRPr kumimoji="0" lang="zh-CN" altLang="en-US" sz="19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5" name="右箭头 4"/>
          <p:cNvSpPr/>
          <p:nvPr/>
        </p:nvSpPr>
        <p:spPr bwMode="auto">
          <a:xfrm>
            <a:off x="5046478" y="4876800"/>
            <a:ext cx="270244" cy="5334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b5ef4a1-dcbf-4456-b7e7-57f1bcdb0f8f}"/>
  <p:tag name="TABLE_ENDDRAG_ORIGIN_RECT" val="327*353"/>
  <p:tag name="TABLE_ENDDRAG_RECT" val="43*108*327*3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a9b1589-ce9d-4973-be39-f48d58f7d609}"/>
  <p:tag name="TABLE_ENDDRAG_ORIGIN_RECT" val="577*456"/>
  <p:tag name="TABLE_ENDDRAG_RECT" val="57*74*577*4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909ccce-37a6-4edd-a1a4-dec12fda8990}"/>
  <p:tag name="TABLE_ENDDRAG_ORIGIN_RECT" val="683*482"/>
  <p:tag name="TABLE_ENDDRAG_RECT" val="24*45*683*4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9abefd4-8761-465f-ba46-7c5fae06d580}"/>
  <p:tag name="TABLE_ENDDRAG_ORIGIN_RECT" val="384*193"/>
  <p:tag name="TABLE_ENDDRAG_RECT" val="54*144*384*1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8dd99de-d932-4f1a-b892-56812cb89ddf}"/>
  <p:tag name="TABLE_ENDDRAG_ORIGIN_RECT" val="653*415"/>
  <p:tag name="TABLE_ENDDRAG_RECT" val="34*96*653*4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bd88500-2b12-4f0d-9fae-dd3bf06ecb8c}"/>
  <p:tag name="TABLE_ENDDRAG_ORIGIN_RECT" val="664*497"/>
  <p:tag name="TABLE_ENDDRAG_RECT" val="36*54*664*4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6dccff8-b7c4-46fb-9b27-bf3b736db592}"/>
  <p:tag name="TABLE_ENDDRAG_ORIGIN_RECT" val="573*198"/>
  <p:tag name="TABLE_ENDDRAG_RECT" val="60*316*573*1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320,&quot;width&quot;:993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985,&quot;width&quot;:7647.87722001459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f39643d-491a-4c7a-8f7a-badae1ea17ca}"/>
  <p:tag name="TABLE_ENDDRAG_ORIGIN_RECT" val="558*429"/>
  <p:tag name="TABLE_ENDDRAG_RECT" val="86*101*558*429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Settings\Rozelle\Application Data\Microsoft\Templates\Blank Presentation.pot</Template>
  <TotalTime>212</TotalTime>
  <Words>3204</Words>
  <Application>Microsoft Office PowerPoint</Application>
  <PresentationFormat>全屏显示(4:3)</PresentationFormat>
  <Paragraphs>562</Paragraphs>
  <Slides>42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1" baseType="lpstr">
      <vt:lpstr>等线</vt:lpstr>
      <vt:lpstr>宋体</vt:lpstr>
      <vt:lpstr>微软雅黑</vt:lpstr>
      <vt:lpstr>Arial</vt:lpstr>
      <vt:lpstr>Calibri</vt:lpstr>
      <vt:lpstr>Garamond</vt:lpstr>
      <vt:lpstr>Times New Roman</vt:lpstr>
      <vt:lpstr>Wingdings</vt:lpstr>
      <vt:lpstr>Blank Presentation</vt:lpstr>
      <vt:lpstr>PowerPoint 演示文稿</vt:lpstr>
      <vt:lpstr>Outline of Presentation</vt:lpstr>
      <vt:lpstr>PowerPoint 演示文稿</vt:lpstr>
      <vt:lpstr>Rural transformation within agriculture (RT1) Share of high-value agriculture  (non-grain) in 1978-2018</vt:lpstr>
      <vt:lpstr>PowerPoint 演示文稿</vt:lpstr>
      <vt:lpstr>Rural transformation and per capita rural income  by province in 1978‒2018</vt:lpstr>
      <vt:lpstr>Challenges </vt:lpstr>
      <vt:lpstr>PowerPoint 演示文稿</vt:lpstr>
      <vt:lpstr>PowerPoint 演示文稿</vt:lpstr>
      <vt:lpstr>Outline of Presentation</vt:lpstr>
      <vt:lpstr>Efforts on digital agricultural and rural development</vt:lpstr>
      <vt:lpstr>Major Government’s Pilot Programs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 of Presentation</vt:lpstr>
      <vt:lpstr>ICTs infrastructure in China</vt:lpstr>
      <vt:lpstr>PowerPoint 演示文稿</vt:lpstr>
      <vt:lpstr>IoTs tech. has been applied in some fields in agriculture</vt:lpstr>
      <vt:lpstr>Applications of agricultural drone</vt:lpstr>
      <vt:lpstr>PowerPoint 演示文稿</vt:lpstr>
      <vt:lpstr>PowerPoint 演示文稿</vt:lpstr>
      <vt:lpstr>Exploration of blockchain in food traceability</vt:lpstr>
      <vt:lpstr>Digital technologies used in rural governance </vt:lpstr>
      <vt:lpstr>PowerPoint 演示文稿</vt:lpstr>
      <vt:lpstr>Digital technologies used in rural finances</vt:lpstr>
      <vt:lpstr>Outline of Presentation</vt:lpstr>
      <vt:lpstr>Rural digital infrastructure index</vt:lpstr>
      <vt:lpstr>PowerPoint 演示文稿</vt:lpstr>
      <vt:lpstr>PowerPoint 演示文稿</vt:lpstr>
      <vt:lpstr> Share of rural households selling agr. products through e-commerce  in 2016 and 2019   </vt:lpstr>
      <vt:lpstr>PowerPoint 演示文稿</vt:lpstr>
      <vt:lpstr>Selling prices and marketing costs between e-commerce and non-ecommerce (yuan/kg)</vt:lpstr>
      <vt:lpstr>Share of fruit producers engaging in e-commerce in the villages with advanced on-line business, 2015-2019</vt:lpstr>
      <vt:lpstr>PowerPoint 演示文稿</vt:lpstr>
      <vt:lpstr>Concluding remarks</vt:lpstr>
      <vt:lpstr>Thank you!</vt:lpstr>
    </vt:vector>
  </TitlesOfParts>
  <Company>UC Davis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Transformation of China’s Rural Economy  and Agriculture’s Role</dc:title>
  <dc:creator>Ag Research &amp; Economics</dc:creator>
  <cp:lastModifiedBy>Jikun Huang</cp:lastModifiedBy>
  <cp:revision>1564</cp:revision>
  <cp:lastPrinted>2019-06-24T04:56:00Z</cp:lastPrinted>
  <dcterms:created xsi:type="dcterms:W3CDTF">2002-11-14T15:42:00Z</dcterms:created>
  <dcterms:modified xsi:type="dcterms:W3CDTF">2021-12-05T16:42:07Z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CE14A78C65D047EAB0065A7723CF6A9A</vt:lpwstr>
  </property>
  <property fmtid="{D5CDD505-2E9C-101B-9397-08002B2CF9AE}" pid="3" name="KSOProductBuildVer">
    <vt:lpwstr>2052-11.1.0.10667</vt:lpwstr>
  </property>
</Properties>
</file>