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047" r:id="rId2"/>
    <p:sldId id="257" r:id="rId3"/>
    <p:sldId id="2048" r:id="rId4"/>
    <p:sldId id="2049" r:id="rId5"/>
    <p:sldId id="551" r:id="rId6"/>
    <p:sldId id="548" r:id="rId7"/>
    <p:sldId id="554" r:id="rId8"/>
    <p:sldId id="2010" r:id="rId9"/>
    <p:sldId id="543" r:id="rId10"/>
    <p:sldId id="2004" r:id="rId11"/>
    <p:sldId id="2046" r:id="rId12"/>
    <p:sldId id="1983" r:id="rId13"/>
    <p:sldId id="2002" r:id="rId14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43B"/>
    <a:srgbClr val="80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44" autoAdjust="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8A5A8-BA17-44AD-9D09-908B067C825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8F093D99-9D86-4FB2-ADA5-C1E731C47607}">
      <dgm:prSet custT="1"/>
      <dgm:spPr/>
      <dgm:t>
        <a:bodyPr/>
        <a:lstStyle/>
        <a:p>
          <a:r>
            <a:rPr lang="en-US" altLang="zh-CN" sz="2400" b="1" dirty="0"/>
            <a:t>Challenges facing hunger, nutrition and climate change</a:t>
          </a:r>
          <a:endParaRPr lang="zh-CN" sz="2400" b="1" i="0" dirty="0"/>
        </a:p>
      </dgm:t>
    </dgm:pt>
    <dgm:pt modelId="{758F256D-E364-4367-8777-50C7EFECB0D7}" type="parTrans" cxnId="{93B8442D-B4C5-4FCE-8EB2-6FC2B746D7E4}">
      <dgm:prSet/>
      <dgm:spPr/>
      <dgm:t>
        <a:bodyPr/>
        <a:lstStyle/>
        <a:p>
          <a:endParaRPr lang="zh-CN" altLang="en-US" sz="2400" b="1"/>
        </a:p>
      </dgm:t>
    </dgm:pt>
    <dgm:pt modelId="{29F8171D-1F8B-4CF0-93A4-C27D87456B38}" type="sibTrans" cxnId="{93B8442D-B4C5-4FCE-8EB2-6FC2B746D7E4}">
      <dgm:prSet/>
      <dgm:spPr/>
      <dgm:t>
        <a:bodyPr/>
        <a:lstStyle/>
        <a:p>
          <a:endParaRPr lang="zh-CN" altLang="en-US" sz="2400" b="1"/>
        </a:p>
      </dgm:t>
    </dgm:pt>
    <dgm:pt modelId="{A049B393-2DF2-42E3-BE5E-9F47A6C42EB0}">
      <dgm:prSet custT="1"/>
      <dgm:spPr/>
      <dgm:t>
        <a:bodyPr/>
        <a:lstStyle/>
        <a:p>
          <a:r>
            <a:rPr lang="en-US" altLang="zh-CN" sz="2400" b="1" dirty="0"/>
            <a:t>Agriculture</a:t>
          </a:r>
          <a:r>
            <a:rPr lang="en-US" altLang="zh-CN" sz="2400" b="1" baseline="0" dirty="0"/>
            <a:t> plays a key role in broader development goals</a:t>
          </a:r>
          <a:endParaRPr lang="zh-CN" sz="2400" b="1" dirty="0"/>
        </a:p>
      </dgm:t>
    </dgm:pt>
    <dgm:pt modelId="{90BC2718-D9B0-4B26-B5C8-32854C29FE5A}" type="parTrans" cxnId="{12F6A50F-05B8-425D-9E88-163698F9CF1C}">
      <dgm:prSet/>
      <dgm:spPr/>
      <dgm:t>
        <a:bodyPr/>
        <a:lstStyle/>
        <a:p>
          <a:endParaRPr lang="zh-CN" altLang="en-US" sz="2400" b="1"/>
        </a:p>
      </dgm:t>
    </dgm:pt>
    <dgm:pt modelId="{5EBEE417-FEE6-4705-A146-3C0D166A6BAC}" type="sibTrans" cxnId="{12F6A50F-05B8-425D-9E88-163698F9CF1C}">
      <dgm:prSet/>
      <dgm:spPr/>
      <dgm:t>
        <a:bodyPr/>
        <a:lstStyle/>
        <a:p>
          <a:endParaRPr lang="zh-CN" altLang="en-US" sz="2400" b="1"/>
        </a:p>
      </dgm:t>
    </dgm:pt>
    <dgm:pt modelId="{9EDE75CD-6464-40C7-A8BE-495456838707}">
      <dgm:prSet custT="1"/>
      <dgm:spPr/>
      <dgm:t>
        <a:bodyPr/>
        <a:lstStyle/>
        <a:p>
          <a:r>
            <a:rPr lang="en-US" altLang="zh-CN" sz="2400" b="1" dirty="0"/>
            <a:t>Agricultural development must embrace an agri-food system approach</a:t>
          </a:r>
          <a:endParaRPr lang="zh-CN" sz="2400" b="1" dirty="0"/>
        </a:p>
      </dgm:t>
    </dgm:pt>
    <dgm:pt modelId="{0182E205-55C1-45CD-89D7-3B18E56AD1A9}" type="parTrans" cxnId="{50C89B60-74FB-45D9-92BA-8BF0E67342CA}">
      <dgm:prSet/>
      <dgm:spPr/>
      <dgm:t>
        <a:bodyPr/>
        <a:lstStyle/>
        <a:p>
          <a:endParaRPr lang="zh-CN" altLang="en-US" sz="2400" b="1"/>
        </a:p>
      </dgm:t>
    </dgm:pt>
    <dgm:pt modelId="{E2C98574-C5D3-46BC-AD60-B1E34A6DCA40}" type="sibTrans" cxnId="{50C89B60-74FB-45D9-92BA-8BF0E67342CA}">
      <dgm:prSet/>
      <dgm:spPr/>
      <dgm:t>
        <a:bodyPr/>
        <a:lstStyle/>
        <a:p>
          <a:endParaRPr lang="zh-CN" altLang="en-US" sz="2400" b="1"/>
        </a:p>
      </dgm:t>
    </dgm:pt>
    <dgm:pt modelId="{D568BC24-9249-4F97-881B-BE72DF126C3E}" type="pres">
      <dgm:prSet presAssocID="{7498A5A8-BA17-44AD-9D09-908B067C8253}" presName="linear" presStyleCnt="0">
        <dgm:presLayoutVars>
          <dgm:animLvl val="lvl"/>
          <dgm:resizeHandles val="exact"/>
        </dgm:presLayoutVars>
      </dgm:prSet>
      <dgm:spPr/>
    </dgm:pt>
    <dgm:pt modelId="{978C88DE-969B-40B3-B669-9DFDE364D892}" type="pres">
      <dgm:prSet presAssocID="{8F093D99-9D86-4FB2-ADA5-C1E731C476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E3BD21-29CC-41F3-A094-6452459B0F4C}" type="pres">
      <dgm:prSet presAssocID="{29F8171D-1F8B-4CF0-93A4-C27D87456B38}" presName="spacer" presStyleCnt="0"/>
      <dgm:spPr/>
    </dgm:pt>
    <dgm:pt modelId="{71CDDFB3-612B-4C7A-93B3-1354DFB8D6C5}" type="pres">
      <dgm:prSet presAssocID="{A049B393-2DF2-42E3-BE5E-9F47A6C42EB0}" presName="parentText" presStyleLbl="node1" presStyleIdx="1" presStyleCnt="3" custLinFactNeighborX="-901" custLinFactNeighborY="10810">
        <dgm:presLayoutVars>
          <dgm:chMax val="0"/>
          <dgm:bulletEnabled val="1"/>
        </dgm:presLayoutVars>
      </dgm:prSet>
      <dgm:spPr/>
    </dgm:pt>
    <dgm:pt modelId="{09307D75-4244-4AFB-B3CB-1B2CB9943178}" type="pres">
      <dgm:prSet presAssocID="{5EBEE417-FEE6-4705-A146-3C0D166A6BAC}" presName="spacer" presStyleCnt="0"/>
      <dgm:spPr/>
    </dgm:pt>
    <dgm:pt modelId="{36DCC81A-EED1-4FAB-B9F7-712F48DA2C54}" type="pres">
      <dgm:prSet presAssocID="{9EDE75CD-6464-40C7-A8BE-4954568387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B791402-72C9-4C0D-82FB-CC6A8FC1BF3B}" type="presOf" srcId="{A049B393-2DF2-42E3-BE5E-9F47A6C42EB0}" destId="{71CDDFB3-612B-4C7A-93B3-1354DFB8D6C5}" srcOrd="0" destOrd="0" presId="urn:microsoft.com/office/officeart/2005/8/layout/vList2"/>
    <dgm:cxn modelId="{12F6A50F-05B8-425D-9E88-163698F9CF1C}" srcId="{7498A5A8-BA17-44AD-9D09-908B067C8253}" destId="{A049B393-2DF2-42E3-BE5E-9F47A6C42EB0}" srcOrd="1" destOrd="0" parTransId="{90BC2718-D9B0-4B26-B5C8-32854C29FE5A}" sibTransId="{5EBEE417-FEE6-4705-A146-3C0D166A6BAC}"/>
    <dgm:cxn modelId="{93B8442D-B4C5-4FCE-8EB2-6FC2B746D7E4}" srcId="{7498A5A8-BA17-44AD-9D09-908B067C8253}" destId="{8F093D99-9D86-4FB2-ADA5-C1E731C47607}" srcOrd="0" destOrd="0" parTransId="{758F256D-E364-4367-8777-50C7EFECB0D7}" sibTransId="{29F8171D-1F8B-4CF0-93A4-C27D87456B38}"/>
    <dgm:cxn modelId="{50C89B60-74FB-45D9-92BA-8BF0E67342CA}" srcId="{7498A5A8-BA17-44AD-9D09-908B067C8253}" destId="{9EDE75CD-6464-40C7-A8BE-495456838707}" srcOrd="2" destOrd="0" parTransId="{0182E205-55C1-45CD-89D7-3B18E56AD1A9}" sibTransId="{E2C98574-C5D3-46BC-AD60-B1E34A6DCA40}"/>
    <dgm:cxn modelId="{AC858065-E33C-4A9F-B385-A837A46C3F35}" type="presOf" srcId="{7498A5A8-BA17-44AD-9D09-908B067C8253}" destId="{D568BC24-9249-4F97-881B-BE72DF126C3E}" srcOrd="0" destOrd="0" presId="urn:microsoft.com/office/officeart/2005/8/layout/vList2"/>
    <dgm:cxn modelId="{D64BAE49-4715-418B-8C46-F73186823599}" type="presOf" srcId="{8F093D99-9D86-4FB2-ADA5-C1E731C47607}" destId="{978C88DE-969B-40B3-B669-9DFDE364D892}" srcOrd="0" destOrd="0" presId="urn:microsoft.com/office/officeart/2005/8/layout/vList2"/>
    <dgm:cxn modelId="{895442B8-39A0-4401-B8C9-83DF5053C834}" type="presOf" srcId="{9EDE75CD-6464-40C7-A8BE-495456838707}" destId="{36DCC81A-EED1-4FAB-B9F7-712F48DA2C54}" srcOrd="0" destOrd="0" presId="urn:microsoft.com/office/officeart/2005/8/layout/vList2"/>
    <dgm:cxn modelId="{B7B19013-DBA1-48AC-8182-7C2308D60B14}" type="presParOf" srcId="{D568BC24-9249-4F97-881B-BE72DF126C3E}" destId="{978C88DE-969B-40B3-B669-9DFDE364D892}" srcOrd="0" destOrd="0" presId="urn:microsoft.com/office/officeart/2005/8/layout/vList2"/>
    <dgm:cxn modelId="{A788877B-B87A-4407-80E2-B51636BE2D83}" type="presParOf" srcId="{D568BC24-9249-4F97-881B-BE72DF126C3E}" destId="{EBE3BD21-29CC-41F3-A094-6452459B0F4C}" srcOrd="1" destOrd="0" presId="urn:microsoft.com/office/officeart/2005/8/layout/vList2"/>
    <dgm:cxn modelId="{16341216-0A19-4630-8167-31E25A89C45B}" type="presParOf" srcId="{D568BC24-9249-4F97-881B-BE72DF126C3E}" destId="{71CDDFB3-612B-4C7A-93B3-1354DFB8D6C5}" srcOrd="2" destOrd="0" presId="urn:microsoft.com/office/officeart/2005/8/layout/vList2"/>
    <dgm:cxn modelId="{4042E584-BCB8-4E4C-A0F7-773A423EF36B}" type="presParOf" srcId="{D568BC24-9249-4F97-881B-BE72DF126C3E}" destId="{09307D75-4244-4AFB-B3CB-1B2CB9943178}" srcOrd="3" destOrd="0" presId="urn:microsoft.com/office/officeart/2005/8/layout/vList2"/>
    <dgm:cxn modelId="{145BE600-7F42-4DA1-BA17-C9A2A6CF2AE2}" type="presParOf" srcId="{D568BC24-9249-4F97-881B-BE72DF126C3E}" destId="{36DCC81A-EED1-4FAB-B9F7-712F48DA2C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EA9E5A-4601-4BA2-B19D-A97F7A1BC770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6EA5E38-7455-4E37-B954-EFD84F69EB99}">
      <dgm:prSet phldrT="[文本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Multiple-win technologies 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4410CE-D5CD-49EE-83C3-9851BC41052D}" type="parTrans" cxnId="{70D17069-1052-44A8-9567-D5EAEA090F88}">
      <dgm:prSet/>
      <dgm:spPr/>
      <dgm:t>
        <a:bodyPr/>
        <a:lstStyle/>
        <a:p>
          <a:endParaRPr lang="zh-CN" altLang="en-US" sz="12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6F1F30-C0E8-491E-BAF9-228DD3FE0523}" type="sibTrans" cxnId="{70D17069-1052-44A8-9567-D5EAEA090F88}">
      <dgm:prSet/>
      <dgm:spPr/>
      <dgm:t>
        <a:bodyPr/>
        <a:lstStyle/>
        <a:p>
          <a:endParaRPr lang="zh-CN" altLang="en-US" sz="12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0BCDA1-E22C-4C1E-B904-2869F2A30A6F}">
      <dgm:prSet phldrT="[文本]" custT="1"/>
      <dgm:spPr/>
      <dgm:t>
        <a:bodyPr/>
        <a:lstStyle/>
        <a:p>
          <a:r>
            <a:rPr lang="en-US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Yield increase, disease resistance and tolerance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412C329-B219-4BED-A64D-888A0E031E0C}" type="parTrans" cxnId="{04D93850-2DF3-45BE-AC01-A3A0349506E9}">
      <dgm:prSet/>
      <dgm:spPr/>
      <dgm:t>
        <a:bodyPr/>
        <a:lstStyle/>
        <a:p>
          <a:endParaRPr lang="zh-CN" altLang="en-US" sz="12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8DC2F7-E49D-4BE5-8DE1-446B1320A297}" type="sibTrans" cxnId="{04D93850-2DF3-45BE-AC01-A3A0349506E9}">
      <dgm:prSet/>
      <dgm:spPr/>
      <dgm:t>
        <a:bodyPr/>
        <a:lstStyle/>
        <a:p>
          <a:endParaRPr lang="zh-CN" altLang="en-US" sz="12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C6E99C-A9D1-4E23-A82F-EEF64935F1D2}">
      <dgm:prSet phldrT="[文本]" custT="1"/>
      <dgm:spPr/>
      <dgm:t>
        <a:bodyPr/>
        <a:lstStyle/>
        <a:p>
          <a:r>
            <a:rPr lang="en-US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Low carbon, water saving and environmental protection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86CB5A-6EB3-4741-81D2-29326A0B4040}" type="parTrans" cxnId="{DB160C3B-7A6E-4083-817B-98629A7B4A1E}">
      <dgm:prSet/>
      <dgm:spPr/>
      <dgm:t>
        <a:bodyPr/>
        <a:lstStyle/>
        <a:p>
          <a:endParaRPr lang="zh-CN" altLang="en-US" sz="12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5BE625-7940-41DB-88CB-A4513FA184F2}" type="sibTrans" cxnId="{DB160C3B-7A6E-4083-817B-98629A7B4A1E}">
      <dgm:prSet/>
      <dgm:spPr/>
      <dgm:t>
        <a:bodyPr/>
        <a:lstStyle/>
        <a:p>
          <a:endParaRPr lang="zh-CN" altLang="en-US" sz="12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BB9213-7610-4CB2-BB08-682A9C4AB17C}">
      <dgm:prSet phldrT="[文本]" custT="1"/>
      <dgm:spPr/>
      <dgm:t>
        <a:bodyPr/>
        <a:lstStyle/>
        <a:p>
          <a:r>
            <a:rPr lang="en-US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Nutrition and health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095A6F-4279-452A-93D1-97F2B1D7263A}" type="parTrans" cxnId="{89D55B57-2869-41A1-BC47-03CDF9A24F33}">
      <dgm:prSet/>
      <dgm:spPr/>
      <dgm:t>
        <a:bodyPr/>
        <a:lstStyle/>
        <a:p>
          <a:endParaRPr lang="zh-CN" altLang="en-US" sz="12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73260D-1177-457B-81C8-BA07915D3CFF}" type="sibTrans" cxnId="{89D55B57-2869-41A1-BC47-03CDF9A24F33}">
      <dgm:prSet/>
      <dgm:spPr/>
      <dgm:t>
        <a:bodyPr/>
        <a:lstStyle/>
        <a:p>
          <a:endParaRPr lang="zh-CN" altLang="en-US" sz="12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53BA4A6-3388-4631-801D-C443F62D11EC}" type="pres">
      <dgm:prSet presAssocID="{5EEA9E5A-4601-4BA2-B19D-A97F7A1BC7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5313DBF-03C5-4782-8B4A-0BDAEDA90B8A}" type="pres">
      <dgm:prSet presAssocID="{46EA5E38-7455-4E37-B954-EFD84F69EB99}" presName="singleCycle" presStyleCnt="0"/>
      <dgm:spPr/>
    </dgm:pt>
    <dgm:pt modelId="{2A132C23-CC07-4436-AFB4-8032ADD8614A}" type="pres">
      <dgm:prSet presAssocID="{46EA5E38-7455-4E37-B954-EFD84F69EB99}" presName="singleCenter" presStyleLbl="node1" presStyleIdx="0" presStyleCnt="4" custScaleX="114520" custScaleY="71748" custLinFactNeighborX="88" custLinFactNeighborY="-9480">
        <dgm:presLayoutVars>
          <dgm:chMax val="7"/>
          <dgm:chPref val="7"/>
        </dgm:presLayoutVars>
      </dgm:prSet>
      <dgm:spPr/>
    </dgm:pt>
    <dgm:pt modelId="{EB79939B-83AD-492D-A48D-86185688575B}" type="pres">
      <dgm:prSet presAssocID="{7412C329-B219-4BED-A64D-888A0E031E0C}" presName="Name56" presStyleLbl="parChTrans1D2" presStyleIdx="0" presStyleCnt="3"/>
      <dgm:spPr/>
    </dgm:pt>
    <dgm:pt modelId="{BA88ECBF-7ED7-41BD-B058-3249F9F7C61A}" type="pres">
      <dgm:prSet presAssocID="{910BCDA1-E22C-4C1E-B904-2869F2A30A6F}" presName="text0" presStyleLbl="node1" presStyleIdx="1" presStyleCnt="4" custScaleX="264289">
        <dgm:presLayoutVars>
          <dgm:bulletEnabled val="1"/>
        </dgm:presLayoutVars>
      </dgm:prSet>
      <dgm:spPr/>
    </dgm:pt>
    <dgm:pt modelId="{64C24A6D-7C99-4756-852F-A41E677F9A63}" type="pres">
      <dgm:prSet presAssocID="{5786CB5A-6EB3-4741-81D2-29326A0B4040}" presName="Name56" presStyleLbl="parChTrans1D2" presStyleIdx="1" presStyleCnt="3"/>
      <dgm:spPr/>
    </dgm:pt>
    <dgm:pt modelId="{C9140E43-A055-4609-B513-6BBEF78BA229}" type="pres">
      <dgm:prSet presAssocID="{1CC6E99C-A9D1-4E23-A82F-EEF64935F1D2}" presName="text0" presStyleLbl="node1" presStyleIdx="2" presStyleCnt="4" custScaleX="314851">
        <dgm:presLayoutVars>
          <dgm:bulletEnabled val="1"/>
        </dgm:presLayoutVars>
      </dgm:prSet>
      <dgm:spPr/>
    </dgm:pt>
    <dgm:pt modelId="{E282B36F-A562-40B7-B848-E4144FF08506}" type="pres">
      <dgm:prSet presAssocID="{CC095A6F-4279-452A-93D1-97F2B1D7263A}" presName="Name56" presStyleLbl="parChTrans1D2" presStyleIdx="2" presStyleCnt="3"/>
      <dgm:spPr/>
    </dgm:pt>
    <dgm:pt modelId="{67F28D02-C1BB-4647-9E2F-852824E22519}" type="pres">
      <dgm:prSet presAssocID="{ECBB9213-7610-4CB2-BB08-682A9C4AB17C}" presName="text0" presStyleLbl="node1" presStyleIdx="3" presStyleCnt="4" custScaleX="169936">
        <dgm:presLayoutVars>
          <dgm:bulletEnabled val="1"/>
        </dgm:presLayoutVars>
      </dgm:prSet>
      <dgm:spPr/>
    </dgm:pt>
  </dgm:ptLst>
  <dgm:cxnLst>
    <dgm:cxn modelId="{390B6729-5624-4D0F-9797-5A97777D46B3}" type="presOf" srcId="{5EEA9E5A-4601-4BA2-B19D-A97F7A1BC770}" destId="{C53BA4A6-3388-4631-801D-C443F62D11EC}" srcOrd="0" destOrd="0" presId="urn:microsoft.com/office/officeart/2008/layout/RadialCluster"/>
    <dgm:cxn modelId="{DB160C3B-7A6E-4083-817B-98629A7B4A1E}" srcId="{46EA5E38-7455-4E37-B954-EFD84F69EB99}" destId="{1CC6E99C-A9D1-4E23-A82F-EEF64935F1D2}" srcOrd="1" destOrd="0" parTransId="{5786CB5A-6EB3-4741-81D2-29326A0B4040}" sibTransId="{8D5BE625-7940-41DB-88CB-A4513FA184F2}"/>
    <dgm:cxn modelId="{C7664349-4851-4DCB-A394-7413F2B01A2C}" type="presOf" srcId="{ECBB9213-7610-4CB2-BB08-682A9C4AB17C}" destId="{67F28D02-C1BB-4647-9E2F-852824E22519}" srcOrd="0" destOrd="0" presId="urn:microsoft.com/office/officeart/2008/layout/RadialCluster"/>
    <dgm:cxn modelId="{70D17069-1052-44A8-9567-D5EAEA090F88}" srcId="{5EEA9E5A-4601-4BA2-B19D-A97F7A1BC770}" destId="{46EA5E38-7455-4E37-B954-EFD84F69EB99}" srcOrd="0" destOrd="0" parTransId="{544410CE-D5CD-49EE-83C3-9851BC41052D}" sibTransId="{516F1F30-C0E8-491E-BAF9-228DD3FE0523}"/>
    <dgm:cxn modelId="{04D93850-2DF3-45BE-AC01-A3A0349506E9}" srcId="{46EA5E38-7455-4E37-B954-EFD84F69EB99}" destId="{910BCDA1-E22C-4C1E-B904-2869F2A30A6F}" srcOrd="0" destOrd="0" parTransId="{7412C329-B219-4BED-A64D-888A0E031E0C}" sibTransId="{E28DC2F7-E49D-4BE5-8DE1-446B1320A297}"/>
    <dgm:cxn modelId="{25A29F52-761E-40D3-9AD2-7835D9AF65FD}" type="presOf" srcId="{CC095A6F-4279-452A-93D1-97F2B1D7263A}" destId="{E282B36F-A562-40B7-B848-E4144FF08506}" srcOrd="0" destOrd="0" presId="urn:microsoft.com/office/officeart/2008/layout/RadialCluster"/>
    <dgm:cxn modelId="{89D55B57-2869-41A1-BC47-03CDF9A24F33}" srcId="{46EA5E38-7455-4E37-B954-EFD84F69EB99}" destId="{ECBB9213-7610-4CB2-BB08-682A9C4AB17C}" srcOrd="2" destOrd="0" parTransId="{CC095A6F-4279-452A-93D1-97F2B1D7263A}" sibTransId="{E273260D-1177-457B-81C8-BA07915D3CFF}"/>
    <dgm:cxn modelId="{A224A69F-84B6-40D8-950B-08ACE182D8DE}" type="presOf" srcId="{7412C329-B219-4BED-A64D-888A0E031E0C}" destId="{EB79939B-83AD-492D-A48D-86185688575B}" srcOrd="0" destOrd="0" presId="urn:microsoft.com/office/officeart/2008/layout/RadialCluster"/>
    <dgm:cxn modelId="{A00952C0-02DF-4D1A-9C79-B77DF819C60E}" type="presOf" srcId="{5786CB5A-6EB3-4741-81D2-29326A0B4040}" destId="{64C24A6D-7C99-4756-852F-A41E677F9A63}" srcOrd="0" destOrd="0" presId="urn:microsoft.com/office/officeart/2008/layout/RadialCluster"/>
    <dgm:cxn modelId="{16A850D9-DBF3-4F73-94AD-4A064F110520}" type="presOf" srcId="{46EA5E38-7455-4E37-B954-EFD84F69EB99}" destId="{2A132C23-CC07-4436-AFB4-8032ADD8614A}" srcOrd="0" destOrd="0" presId="urn:microsoft.com/office/officeart/2008/layout/RadialCluster"/>
    <dgm:cxn modelId="{B0580FDF-2DFA-4553-AED2-A1613CC808F9}" type="presOf" srcId="{1CC6E99C-A9D1-4E23-A82F-EEF64935F1D2}" destId="{C9140E43-A055-4609-B513-6BBEF78BA229}" srcOrd="0" destOrd="0" presId="urn:microsoft.com/office/officeart/2008/layout/RadialCluster"/>
    <dgm:cxn modelId="{283061F6-016A-4BA5-A45D-D813480AC0DC}" type="presOf" srcId="{910BCDA1-E22C-4C1E-B904-2869F2A30A6F}" destId="{BA88ECBF-7ED7-41BD-B058-3249F9F7C61A}" srcOrd="0" destOrd="0" presId="urn:microsoft.com/office/officeart/2008/layout/RadialCluster"/>
    <dgm:cxn modelId="{8915B663-3E47-445A-B504-A27C928BDC90}" type="presParOf" srcId="{C53BA4A6-3388-4631-801D-C443F62D11EC}" destId="{85313DBF-03C5-4782-8B4A-0BDAEDA90B8A}" srcOrd="0" destOrd="0" presId="urn:microsoft.com/office/officeart/2008/layout/RadialCluster"/>
    <dgm:cxn modelId="{8D369F04-13F1-4842-9994-ABAB52DD83EF}" type="presParOf" srcId="{85313DBF-03C5-4782-8B4A-0BDAEDA90B8A}" destId="{2A132C23-CC07-4436-AFB4-8032ADD8614A}" srcOrd="0" destOrd="0" presId="urn:microsoft.com/office/officeart/2008/layout/RadialCluster"/>
    <dgm:cxn modelId="{37AA9B6D-8772-43B8-A82A-81C19C0E8EAB}" type="presParOf" srcId="{85313DBF-03C5-4782-8B4A-0BDAEDA90B8A}" destId="{EB79939B-83AD-492D-A48D-86185688575B}" srcOrd="1" destOrd="0" presId="urn:microsoft.com/office/officeart/2008/layout/RadialCluster"/>
    <dgm:cxn modelId="{308D48D3-ED2B-432F-A3C2-890E97D6BF72}" type="presParOf" srcId="{85313DBF-03C5-4782-8B4A-0BDAEDA90B8A}" destId="{BA88ECBF-7ED7-41BD-B058-3249F9F7C61A}" srcOrd="2" destOrd="0" presId="urn:microsoft.com/office/officeart/2008/layout/RadialCluster"/>
    <dgm:cxn modelId="{32934656-4183-4764-97CE-006CECC266DC}" type="presParOf" srcId="{85313DBF-03C5-4782-8B4A-0BDAEDA90B8A}" destId="{64C24A6D-7C99-4756-852F-A41E677F9A63}" srcOrd="3" destOrd="0" presId="urn:microsoft.com/office/officeart/2008/layout/RadialCluster"/>
    <dgm:cxn modelId="{D45BEFC7-5A51-4559-8D8F-BF1A6B31DBBC}" type="presParOf" srcId="{85313DBF-03C5-4782-8B4A-0BDAEDA90B8A}" destId="{C9140E43-A055-4609-B513-6BBEF78BA229}" srcOrd="4" destOrd="0" presId="urn:microsoft.com/office/officeart/2008/layout/RadialCluster"/>
    <dgm:cxn modelId="{D15EC3AF-0C62-4E3E-8954-331AF4C25471}" type="presParOf" srcId="{85313DBF-03C5-4782-8B4A-0BDAEDA90B8A}" destId="{E282B36F-A562-40B7-B848-E4144FF08506}" srcOrd="5" destOrd="0" presId="urn:microsoft.com/office/officeart/2008/layout/RadialCluster"/>
    <dgm:cxn modelId="{E114428A-7844-4AE4-B02A-C1231DFD6000}" type="presParOf" srcId="{85313DBF-03C5-4782-8B4A-0BDAEDA90B8A}" destId="{67F28D02-C1BB-4647-9E2F-852824E2251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34281A-406E-40F8-A208-120E1E1F625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F5156432-1ECD-414D-B8A4-B15046F1406C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Technology</a:t>
          </a:r>
          <a:r>
            <a:rPr lang="en-US" altLang="zh-CN" b="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Use ICTs to improve food safety and value chains</a:t>
          </a:r>
          <a:endParaRPr lang="zh-CN" dirty="0"/>
        </a:p>
      </dgm:t>
    </dgm:pt>
    <dgm:pt modelId="{B1517F40-10FC-41DF-9B5E-F0E59905353A}" type="parTrans" cxnId="{F5EEB5BD-26A1-4A93-85D9-567A6AB34B4B}">
      <dgm:prSet/>
      <dgm:spPr/>
      <dgm:t>
        <a:bodyPr/>
        <a:lstStyle/>
        <a:p>
          <a:endParaRPr lang="zh-CN" altLang="en-US"/>
        </a:p>
      </dgm:t>
    </dgm:pt>
    <dgm:pt modelId="{FA8F811B-EFD8-4385-AAD8-7CF7600DF615}" type="sibTrans" cxnId="{F5EEB5BD-26A1-4A93-85D9-567A6AB34B4B}">
      <dgm:prSet/>
      <dgm:spPr/>
      <dgm:t>
        <a:bodyPr/>
        <a:lstStyle/>
        <a:p>
          <a:endParaRPr lang="zh-CN" altLang="en-US"/>
        </a:p>
      </dgm:t>
    </dgm:pt>
    <dgm:pt modelId="{3F96721D-A1EF-4F5A-B0AC-B1F972E68AC8}">
      <dgm:prSet/>
      <dgm:spPr/>
      <dgm:t>
        <a:bodyPr/>
        <a:lstStyle/>
        <a:p>
          <a:r>
            <a:rPr lang="en-US" dirty="0"/>
            <a:t>Mobile phones, internet tracking for better accuracy, comprehensiveness</a:t>
          </a:r>
          <a:endParaRPr lang="zh-CN" dirty="0"/>
        </a:p>
      </dgm:t>
    </dgm:pt>
    <dgm:pt modelId="{A1858D51-0690-499F-99DD-A8F5693A82F9}" type="parTrans" cxnId="{F16B713D-73C4-4501-BF03-A6692180BAB1}">
      <dgm:prSet/>
      <dgm:spPr/>
      <dgm:t>
        <a:bodyPr/>
        <a:lstStyle/>
        <a:p>
          <a:endParaRPr lang="zh-CN" altLang="en-US"/>
        </a:p>
      </dgm:t>
    </dgm:pt>
    <dgm:pt modelId="{3DEDD952-1B21-4BE4-87B4-6A1FA115466B}" type="sibTrans" cxnId="{F16B713D-73C4-4501-BF03-A6692180BAB1}">
      <dgm:prSet/>
      <dgm:spPr/>
      <dgm:t>
        <a:bodyPr/>
        <a:lstStyle/>
        <a:p>
          <a:endParaRPr lang="zh-CN" altLang="en-US"/>
        </a:p>
      </dgm:t>
    </dgm:pt>
    <dgm:pt modelId="{96698F5A-4574-4508-A77A-4EE227CDBFC0}">
      <dgm:prSet/>
      <dgm:spPr/>
      <dgm:t>
        <a:bodyPr/>
        <a:lstStyle/>
        <a:p>
          <a:r>
            <a:rPr lang="en-US" b="1" dirty="0"/>
            <a:t>Novel foods</a:t>
          </a:r>
        </a:p>
      </dgm:t>
    </dgm:pt>
    <dgm:pt modelId="{EB199470-C425-44EE-9FA9-5CB201298633}" type="parTrans" cxnId="{D3D8747F-C64D-4A18-8D4B-08D01676F24C}">
      <dgm:prSet/>
      <dgm:spPr/>
      <dgm:t>
        <a:bodyPr/>
        <a:lstStyle/>
        <a:p>
          <a:endParaRPr lang="zh-CN" altLang="en-US"/>
        </a:p>
      </dgm:t>
    </dgm:pt>
    <dgm:pt modelId="{FCF15D14-DB57-415A-89FD-69CD3186E9E9}" type="sibTrans" cxnId="{D3D8747F-C64D-4A18-8D4B-08D01676F24C}">
      <dgm:prSet/>
      <dgm:spPr/>
      <dgm:t>
        <a:bodyPr/>
        <a:lstStyle/>
        <a:p>
          <a:endParaRPr lang="zh-CN" altLang="en-US"/>
        </a:p>
      </dgm:t>
    </dgm:pt>
    <dgm:pt modelId="{5D113C74-7CA3-43DD-B5BD-D39B98F55C45}">
      <dgm:prSet/>
      <dgm:spPr/>
      <dgm:t>
        <a:bodyPr/>
        <a:lstStyle/>
        <a:p>
          <a:r>
            <a:rPr lang="en-US" b="0"/>
            <a:t>Alternative proteins to reduce health risks, GHGs, environmental impact</a:t>
          </a:r>
          <a:endParaRPr lang="zh-CN" dirty="0"/>
        </a:p>
      </dgm:t>
    </dgm:pt>
    <dgm:pt modelId="{73F69F3B-DC50-45FD-A7E7-23C1A14C9134}" type="parTrans" cxnId="{041F02A1-7C2A-4D17-8BBB-5EF659EF906D}">
      <dgm:prSet/>
      <dgm:spPr/>
      <dgm:t>
        <a:bodyPr/>
        <a:lstStyle/>
        <a:p>
          <a:endParaRPr lang="zh-CN" altLang="en-US"/>
        </a:p>
      </dgm:t>
    </dgm:pt>
    <dgm:pt modelId="{0C28E089-7278-49C7-9CAC-CCD306E132E9}" type="sibTrans" cxnId="{041F02A1-7C2A-4D17-8BBB-5EF659EF906D}">
      <dgm:prSet/>
      <dgm:spPr/>
      <dgm:t>
        <a:bodyPr/>
        <a:lstStyle/>
        <a:p>
          <a:endParaRPr lang="zh-CN" altLang="en-US"/>
        </a:p>
      </dgm:t>
    </dgm:pt>
    <dgm:pt modelId="{B877FDC8-DFE3-48C4-8856-3E275276E0AB}">
      <dgm:prSet/>
      <dgm:spPr/>
      <dgm:t>
        <a:bodyPr/>
        <a:lstStyle/>
        <a:p>
          <a:r>
            <a:rPr lang="en-US" b="1" dirty="0"/>
            <a:t>Case of China: Using e-Commerce</a:t>
          </a:r>
          <a:endParaRPr lang="zh-CN" dirty="0"/>
        </a:p>
      </dgm:t>
    </dgm:pt>
    <dgm:pt modelId="{A94F5207-A579-4D68-9ABB-390C272E703A}" type="parTrans" cxnId="{D909E191-7546-4340-8546-98200E57ED27}">
      <dgm:prSet/>
      <dgm:spPr/>
      <dgm:t>
        <a:bodyPr/>
        <a:lstStyle/>
        <a:p>
          <a:endParaRPr lang="zh-CN" altLang="en-US"/>
        </a:p>
      </dgm:t>
    </dgm:pt>
    <dgm:pt modelId="{C6C442EB-70AC-46FD-8D3C-B4E073743C97}" type="sibTrans" cxnId="{D909E191-7546-4340-8546-98200E57ED27}">
      <dgm:prSet/>
      <dgm:spPr/>
      <dgm:t>
        <a:bodyPr/>
        <a:lstStyle/>
        <a:p>
          <a:endParaRPr lang="zh-CN" altLang="en-US"/>
        </a:p>
      </dgm:t>
    </dgm:pt>
    <dgm:pt modelId="{A649ED9A-3957-473F-9FBB-7008E54BD57C}">
      <dgm:prSet/>
      <dgm:spPr/>
      <dgm:t>
        <a:bodyPr/>
        <a:lstStyle/>
        <a:p>
          <a:r>
            <a:rPr lang="en-US" b="1" dirty="0"/>
            <a:t>G20 initiative: </a:t>
          </a:r>
          <a:r>
            <a:rPr lang="en-US" dirty="0"/>
            <a:t>Connects rural farmers with supply and demand information on agricultural produce and materials, and consumer products</a:t>
          </a:r>
          <a:endParaRPr lang="zh-CN" dirty="0"/>
        </a:p>
      </dgm:t>
    </dgm:pt>
    <dgm:pt modelId="{29AD9FB2-D61B-4EEF-B360-1E1207563E92}" type="parTrans" cxnId="{B0BC7E22-76EE-4813-A08F-20749B383325}">
      <dgm:prSet/>
      <dgm:spPr/>
      <dgm:t>
        <a:bodyPr/>
        <a:lstStyle/>
        <a:p>
          <a:endParaRPr lang="zh-CN" altLang="en-US"/>
        </a:p>
      </dgm:t>
    </dgm:pt>
    <dgm:pt modelId="{6FF6E37F-53D3-4B08-824B-12FF89839DC2}" type="sibTrans" cxnId="{B0BC7E22-76EE-4813-A08F-20749B383325}">
      <dgm:prSet/>
      <dgm:spPr/>
      <dgm:t>
        <a:bodyPr/>
        <a:lstStyle/>
        <a:p>
          <a:endParaRPr lang="zh-CN" altLang="en-US"/>
        </a:p>
      </dgm:t>
    </dgm:pt>
    <dgm:pt modelId="{63CDDDA9-367D-4CBD-BEB0-3C33EDE3DF5D}">
      <dgm:prSet/>
      <dgm:spPr/>
      <dgm:t>
        <a:bodyPr/>
        <a:lstStyle/>
        <a:p>
          <a:r>
            <a:rPr lang="en-US" b="1" dirty="0"/>
            <a:t>Taobao Villages </a:t>
          </a:r>
          <a:r>
            <a:rPr lang="en-US" dirty="0"/>
            <a:t>use e-commerce to foster entrepreneurship and create flexible, inclusive employment opportunities</a:t>
          </a:r>
          <a:endParaRPr lang="zh-CN" dirty="0"/>
        </a:p>
      </dgm:t>
    </dgm:pt>
    <dgm:pt modelId="{738E5D05-62B2-4550-919A-953F2B321F70}" type="parTrans" cxnId="{3172DC59-8EAB-4A93-B370-7743422C3357}">
      <dgm:prSet/>
      <dgm:spPr/>
      <dgm:t>
        <a:bodyPr/>
        <a:lstStyle/>
        <a:p>
          <a:endParaRPr lang="zh-CN" altLang="en-US"/>
        </a:p>
      </dgm:t>
    </dgm:pt>
    <dgm:pt modelId="{0180612C-EE98-42D2-BC5C-5AAF412AC5E4}" type="sibTrans" cxnId="{3172DC59-8EAB-4A93-B370-7743422C3357}">
      <dgm:prSet/>
      <dgm:spPr/>
      <dgm:t>
        <a:bodyPr/>
        <a:lstStyle/>
        <a:p>
          <a:endParaRPr lang="zh-CN" altLang="en-US"/>
        </a:p>
      </dgm:t>
    </dgm:pt>
    <dgm:pt modelId="{2299565C-DB70-4F68-9ED4-A419CEB0D372}">
      <dgm:prSet/>
      <dgm:spPr/>
      <dgm:t>
        <a:bodyPr/>
        <a:lstStyle/>
        <a:p>
          <a:r>
            <a:rPr lang="en-US" b="0" dirty="0"/>
            <a:t>Production of cultured meat involves up to 96% lower GHG emissions and water use, and 99% lower land use depending on conventional meat product compared (</a:t>
          </a:r>
          <a:r>
            <a:rPr lang="en-US" b="0" dirty="0" err="1"/>
            <a:t>Thottathil</a:t>
          </a:r>
          <a:r>
            <a:rPr lang="en-US" b="0" dirty="0"/>
            <a:t>, </a:t>
          </a:r>
          <a:r>
            <a:rPr lang="en-US" b="0" dirty="0" err="1"/>
            <a:t>Jayasekaran</a:t>
          </a:r>
          <a:r>
            <a:rPr lang="en-US" b="0" dirty="0"/>
            <a:t>, and Othman 2016; </a:t>
          </a:r>
          <a:r>
            <a:rPr lang="en-US" b="0" dirty="0" err="1"/>
            <a:t>Toumisto</a:t>
          </a:r>
          <a:r>
            <a:rPr lang="en-US" b="0" dirty="0"/>
            <a:t> 2011)</a:t>
          </a:r>
          <a:endParaRPr lang="zh-CN" dirty="0"/>
        </a:p>
      </dgm:t>
    </dgm:pt>
    <dgm:pt modelId="{984C5595-5207-490F-B823-46438C4742A1}" type="parTrans" cxnId="{A485A559-BCB7-4789-B30B-643FF87818AE}">
      <dgm:prSet/>
      <dgm:spPr/>
      <dgm:t>
        <a:bodyPr/>
        <a:lstStyle/>
        <a:p>
          <a:endParaRPr lang="zh-CN" altLang="en-US"/>
        </a:p>
      </dgm:t>
    </dgm:pt>
    <dgm:pt modelId="{579D82F3-DEC9-4043-B2DC-76A4BC5A5E0A}" type="sibTrans" cxnId="{A485A559-BCB7-4789-B30B-643FF87818AE}">
      <dgm:prSet/>
      <dgm:spPr/>
      <dgm:t>
        <a:bodyPr/>
        <a:lstStyle/>
        <a:p>
          <a:endParaRPr lang="zh-CN" altLang="en-US"/>
        </a:p>
      </dgm:t>
    </dgm:pt>
    <dgm:pt modelId="{27B863E1-9A88-4408-A396-3CE025F9F0DC}" type="pres">
      <dgm:prSet presAssocID="{D634281A-406E-40F8-A208-120E1E1F625C}" presName="Name0" presStyleCnt="0">
        <dgm:presLayoutVars>
          <dgm:dir/>
          <dgm:animLvl val="lvl"/>
          <dgm:resizeHandles val="exact"/>
        </dgm:presLayoutVars>
      </dgm:prSet>
      <dgm:spPr/>
    </dgm:pt>
    <dgm:pt modelId="{A8DA65C8-BE51-4C99-B6FA-F4954ADB540B}" type="pres">
      <dgm:prSet presAssocID="{F5156432-1ECD-414D-B8A4-B15046F1406C}" presName="composite" presStyleCnt="0"/>
      <dgm:spPr/>
    </dgm:pt>
    <dgm:pt modelId="{A2081053-3654-46F2-905F-7DDEC5DAE75D}" type="pres">
      <dgm:prSet presAssocID="{F5156432-1ECD-414D-B8A4-B15046F1406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A13A22B-4A51-4F93-806D-F2BF1FC5DDF0}" type="pres">
      <dgm:prSet presAssocID="{F5156432-1ECD-414D-B8A4-B15046F1406C}" presName="desTx" presStyleLbl="alignAccFollowNode1" presStyleIdx="0" presStyleCnt="2">
        <dgm:presLayoutVars>
          <dgm:bulletEnabled val="1"/>
        </dgm:presLayoutVars>
      </dgm:prSet>
      <dgm:spPr/>
    </dgm:pt>
    <dgm:pt modelId="{BC6222E1-ACD1-4B96-8D45-8C98AC1A0F4B}" type="pres">
      <dgm:prSet presAssocID="{FA8F811B-EFD8-4385-AAD8-7CF7600DF615}" presName="space" presStyleCnt="0"/>
      <dgm:spPr/>
    </dgm:pt>
    <dgm:pt modelId="{BCA7A2BF-06FC-4034-AC3A-4EC6228FED85}" type="pres">
      <dgm:prSet presAssocID="{96698F5A-4574-4508-A77A-4EE227CDBFC0}" presName="composite" presStyleCnt="0"/>
      <dgm:spPr/>
    </dgm:pt>
    <dgm:pt modelId="{8BC54828-1CB5-4808-A490-D0B914E093C9}" type="pres">
      <dgm:prSet presAssocID="{96698F5A-4574-4508-A77A-4EE227CDBFC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16B827E-4943-49CB-8386-0FBDAA8667C6}" type="pres">
      <dgm:prSet presAssocID="{96698F5A-4574-4508-A77A-4EE227CDBFC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CA1B41E-41FB-4E3D-A35A-1698263EC71F}" type="presOf" srcId="{5D113C74-7CA3-43DD-B5BD-D39B98F55C45}" destId="{E16B827E-4943-49CB-8386-0FBDAA8667C6}" srcOrd="0" destOrd="0" presId="urn:microsoft.com/office/officeart/2005/8/layout/hList1"/>
    <dgm:cxn modelId="{B0BC7E22-76EE-4813-A08F-20749B383325}" srcId="{F5156432-1ECD-414D-B8A4-B15046F1406C}" destId="{A649ED9A-3957-473F-9FBB-7008E54BD57C}" srcOrd="2" destOrd="0" parTransId="{29AD9FB2-D61B-4EEF-B360-1E1207563E92}" sibTransId="{6FF6E37F-53D3-4B08-824B-12FF89839DC2}"/>
    <dgm:cxn modelId="{3362AA3C-38D0-463C-AEB8-89B488C49658}" type="presOf" srcId="{96698F5A-4574-4508-A77A-4EE227CDBFC0}" destId="{8BC54828-1CB5-4808-A490-D0B914E093C9}" srcOrd="0" destOrd="0" presId="urn:microsoft.com/office/officeart/2005/8/layout/hList1"/>
    <dgm:cxn modelId="{F16B713D-73C4-4501-BF03-A6692180BAB1}" srcId="{F5156432-1ECD-414D-B8A4-B15046F1406C}" destId="{3F96721D-A1EF-4F5A-B0AC-B1F972E68AC8}" srcOrd="0" destOrd="0" parTransId="{A1858D51-0690-499F-99DD-A8F5693A82F9}" sibTransId="{3DEDD952-1B21-4BE4-87B4-6A1FA115466B}"/>
    <dgm:cxn modelId="{26EA863D-CEAE-461A-9B93-62765876CF40}" type="presOf" srcId="{B877FDC8-DFE3-48C4-8856-3E275276E0AB}" destId="{AA13A22B-4A51-4F93-806D-F2BF1FC5DDF0}" srcOrd="0" destOrd="1" presId="urn:microsoft.com/office/officeart/2005/8/layout/hList1"/>
    <dgm:cxn modelId="{5323654A-2342-477A-BDDD-13F3E5C3DD5E}" type="presOf" srcId="{D634281A-406E-40F8-A208-120E1E1F625C}" destId="{27B863E1-9A88-4408-A396-3CE025F9F0DC}" srcOrd="0" destOrd="0" presId="urn:microsoft.com/office/officeart/2005/8/layout/hList1"/>
    <dgm:cxn modelId="{237C6259-ED1F-4DC2-AB4F-DFF30D5B7EA2}" type="presOf" srcId="{F5156432-1ECD-414D-B8A4-B15046F1406C}" destId="{A2081053-3654-46F2-905F-7DDEC5DAE75D}" srcOrd="0" destOrd="0" presId="urn:microsoft.com/office/officeart/2005/8/layout/hList1"/>
    <dgm:cxn modelId="{A485A559-BCB7-4789-B30B-643FF87818AE}" srcId="{5D113C74-7CA3-43DD-B5BD-D39B98F55C45}" destId="{2299565C-DB70-4F68-9ED4-A419CEB0D372}" srcOrd="0" destOrd="0" parTransId="{984C5595-5207-490F-B823-46438C4742A1}" sibTransId="{579D82F3-DEC9-4043-B2DC-76A4BC5A5E0A}"/>
    <dgm:cxn modelId="{3172DC59-8EAB-4A93-B370-7743422C3357}" srcId="{F5156432-1ECD-414D-B8A4-B15046F1406C}" destId="{63CDDDA9-367D-4CBD-BEB0-3C33EDE3DF5D}" srcOrd="3" destOrd="0" parTransId="{738E5D05-62B2-4550-919A-953F2B321F70}" sibTransId="{0180612C-EE98-42D2-BC5C-5AAF412AC5E4}"/>
    <dgm:cxn modelId="{D3D8747F-C64D-4A18-8D4B-08D01676F24C}" srcId="{D634281A-406E-40F8-A208-120E1E1F625C}" destId="{96698F5A-4574-4508-A77A-4EE227CDBFC0}" srcOrd="1" destOrd="0" parTransId="{EB199470-C425-44EE-9FA9-5CB201298633}" sibTransId="{FCF15D14-DB57-415A-89FD-69CD3186E9E9}"/>
    <dgm:cxn modelId="{D909E191-7546-4340-8546-98200E57ED27}" srcId="{F5156432-1ECD-414D-B8A4-B15046F1406C}" destId="{B877FDC8-DFE3-48C4-8856-3E275276E0AB}" srcOrd="1" destOrd="0" parTransId="{A94F5207-A579-4D68-9ABB-390C272E703A}" sibTransId="{C6C442EB-70AC-46FD-8D3C-B4E073743C97}"/>
    <dgm:cxn modelId="{041F02A1-7C2A-4D17-8BBB-5EF659EF906D}" srcId="{96698F5A-4574-4508-A77A-4EE227CDBFC0}" destId="{5D113C74-7CA3-43DD-B5BD-D39B98F55C45}" srcOrd="0" destOrd="0" parTransId="{73F69F3B-DC50-45FD-A7E7-23C1A14C9134}" sibTransId="{0C28E089-7278-49C7-9CAC-CCD306E132E9}"/>
    <dgm:cxn modelId="{F5EEB5BD-26A1-4A93-85D9-567A6AB34B4B}" srcId="{D634281A-406E-40F8-A208-120E1E1F625C}" destId="{F5156432-1ECD-414D-B8A4-B15046F1406C}" srcOrd="0" destOrd="0" parTransId="{B1517F40-10FC-41DF-9B5E-F0E59905353A}" sibTransId="{FA8F811B-EFD8-4385-AAD8-7CF7600DF615}"/>
    <dgm:cxn modelId="{FBD77CE6-9559-4D01-9D61-C0D99E90E521}" type="presOf" srcId="{A649ED9A-3957-473F-9FBB-7008E54BD57C}" destId="{AA13A22B-4A51-4F93-806D-F2BF1FC5DDF0}" srcOrd="0" destOrd="2" presId="urn:microsoft.com/office/officeart/2005/8/layout/hList1"/>
    <dgm:cxn modelId="{964192E9-C50C-432E-90F8-1A4485A32CBE}" type="presOf" srcId="{2299565C-DB70-4F68-9ED4-A419CEB0D372}" destId="{E16B827E-4943-49CB-8386-0FBDAA8667C6}" srcOrd="0" destOrd="1" presId="urn:microsoft.com/office/officeart/2005/8/layout/hList1"/>
    <dgm:cxn modelId="{606533ED-DC98-47DC-9F04-86BCDD480E6F}" type="presOf" srcId="{63CDDDA9-367D-4CBD-BEB0-3C33EDE3DF5D}" destId="{AA13A22B-4A51-4F93-806D-F2BF1FC5DDF0}" srcOrd="0" destOrd="3" presId="urn:microsoft.com/office/officeart/2005/8/layout/hList1"/>
    <dgm:cxn modelId="{6F0875FB-C5F2-43E9-8016-FB4852D872F7}" type="presOf" srcId="{3F96721D-A1EF-4F5A-B0AC-B1F972E68AC8}" destId="{AA13A22B-4A51-4F93-806D-F2BF1FC5DDF0}" srcOrd="0" destOrd="0" presId="urn:microsoft.com/office/officeart/2005/8/layout/hList1"/>
    <dgm:cxn modelId="{FDC2B29D-B10A-4A6D-9D48-8295AC3A5FAF}" type="presParOf" srcId="{27B863E1-9A88-4408-A396-3CE025F9F0DC}" destId="{A8DA65C8-BE51-4C99-B6FA-F4954ADB540B}" srcOrd="0" destOrd="0" presId="urn:microsoft.com/office/officeart/2005/8/layout/hList1"/>
    <dgm:cxn modelId="{788002F3-7001-49B6-9DD8-B3A57B0E08B2}" type="presParOf" srcId="{A8DA65C8-BE51-4C99-B6FA-F4954ADB540B}" destId="{A2081053-3654-46F2-905F-7DDEC5DAE75D}" srcOrd="0" destOrd="0" presId="urn:microsoft.com/office/officeart/2005/8/layout/hList1"/>
    <dgm:cxn modelId="{1062C0B3-122E-4069-815C-3E92838F66C9}" type="presParOf" srcId="{A8DA65C8-BE51-4C99-B6FA-F4954ADB540B}" destId="{AA13A22B-4A51-4F93-806D-F2BF1FC5DDF0}" srcOrd="1" destOrd="0" presId="urn:microsoft.com/office/officeart/2005/8/layout/hList1"/>
    <dgm:cxn modelId="{40E12CCA-A72A-4423-B0F1-4E12F8277F73}" type="presParOf" srcId="{27B863E1-9A88-4408-A396-3CE025F9F0DC}" destId="{BC6222E1-ACD1-4B96-8D45-8C98AC1A0F4B}" srcOrd="1" destOrd="0" presId="urn:microsoft.com/office/officeart/2005/8/layout/hList1"/>
    <dgm:cxn modelId="{049B8238-6828-4F8D-87E0-236B5AC74BE9}" type="presParOf" srcId="{27B863E1-9A88-4408-A396-3CE025F9F0DC}" destId="{BCA7A2BF-06FC-4034-AC3A-4EC6228FED85}" srcOrd="2" destOrd="0" presId="urn:microsoft.com/office/officeart/2005/8/layout/hList1"/>
    <dgm:cxn modelId="{ED7E2E0B-EA8A-4307-A45D-E58E27D4380A}" type="presParOf" srcId="{BCA7A2BF-06FC-4034-AC3A-4EC6228FED85}" destId="{8BC54828-1CB5-4808-A490-D0B914E093C9}" srcOrd="0" destOrd="0" presId="urn:microsoft.com/office/officeart/2005/8/layout/hList1"/>
    <dgm:cxn modelId="{6EE589FC-3251-4431-A7BC-41B731D6378C}" type="presParOf" srcId="{BCA7A2BF-06FC-4034-AC3A-4EC6228FED85}" destId="{E16B827E-4943-49CB-8386-0FBDAA8667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A84BF8-17B3-411C-B511-3EA6A5A1E71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8413BF8-1A1A-428A-AD7C-094B71A270EA}">
      <dgm:prSet/>
      <dgm:spPr/>
      <dgm:t>
        <a:bodyPr/>
        <a:lstStyle/>
        <a:p>
          <a:r>
            <a:rPr lang="en-US" b="1" dirty="0"/>
            <a:t>Reform agricultural subsidies to support production of healthy and nutritious foods</a:t>
          </a:r>
          <a:endParaRPr lang="zh-CN" dirty="0"/>
        </a:p>
      </dgm:t>
    </dgm:pt>
    <dgm:pt modelId="{25590D86-AB05-4D42-9ED5-23AC279E7CEA}" type="parTrans" cxnId="{FFBD1DB7-5F49-47CC-AA57-B19F295D2910}">
      <dgm:prSet/>
      <dgm:spPr/>
      <dgm:t>
        <a:bodyPr/>
        <a:lstStyle/>
        <a:p>
          <a:endParaRPr lang="zh-CN" altLang="en-US"/>
        </a:p>
      </dgm:t>
    </dgm:pt>
    <dgm:pt modelId="{4397F804-BE29-49F5-A658-F4DCA537CCF8}" type="sibTrans" cxnId="{FFBD1DB7-5F49-47CC-AA57-B19F295D2910}">
      <dgm:prSet/>
      <dgm:spPr/>
      <dgm:t>
        <a:bodyPr/>
        <a:lstStyle/>
        <a:p>
          <a:endParaRPr lang="zh-CN" altLang="en-US"/>
        </a:p>
      </dgm:t>
    </dgm:pt>
    <dgm:pt modelId="{C09A8AAF-E7F0-45C4-B701-82410D074A40}">
      <dgm:prSet/>
      <dgm:spPr/>
      <dgm:t>
        <a:bodyPr/>
        <a:lstStyle/>
        <a:p>
          <a:endParaRPr lang="zh-CN" dirty="0"/>
        </a:p>
      </dgm:t>
    </dgm:pt>
    <dgm:pt modelId="{DB033CBB-A9D1-42B2-965F-B83A95767037}" type="parTrans" cxnId="{F6F1E0B2-1F6D-4EFA-BFE5-350129469123}">
      <dgm:prSet/>
      <dgm:spPr/>
      <dgm:t>
        <a:bodyPr/>
        <a:lstStyle/>
        <a:p>
          <a:endParaRPr lang="zh-CN" altLang="en-US"/>
        </a:p>
      </dgm:t>
    </dgm:pt>
    <dgm:pt modelId="{F08D515F-94B2-46F7-93DD-F53B7FE858C6}" type="sibTrans" cxnId="{F6F1E0B2-1F6D-4EFA-BFE5-350129469123}">
      <dgm:prSet/>
      <dgm:spPr/>
      <dgm:t>
        <a:bodyPr/>
        <a:lstStyle/>
        <a:p>
          <a:endParaRPr lang="zh-CN" altLang="en-US"/>
        </a:p>
      </dgm:t>
    </dgm:pt>
    <dgm:pt modelId="{F0B0C620-A098-41AB-B312-F76AE81BEC0B}">
      <dgm:prSet/>
      <dgm:spPr/>
      <dgm:t>
        <a:bodyPr/>
        <a:lstStyle/>
        <a:p>
          <a:r>
            <a:rPr lang="en-US" b="1" dirty="0"/>
            <a:t>Increase investment in value chains to improve access to healthy foods</a:t>
          </a:r>
          <a:endParaRPr lang="zh-CN" dirty="0"/>
        </a:p>
      </dgm:t>
    </dgm:pt>
    <dgm:pt modelId="{4EC0F648-9FC0-4EDB-8BE1-93DB4D61962F}" type="parTrans" cxnId="{4D3C8BAF-8CF9-4242-BA08-143B8B6FCB25}">
      <dgm:prSet/>
      <dgm:spPr/>
      <dgm:t>
        <a:bodyPr/>
        <a:lstStyle/>
        <a:p>
          <a:endParaRPr lang="zh-CN" altLang="en-US"/>
        </a:p>
      </dgm:t>
    </dgm:pt>
    <dgm:pt modelId="{0599537C-0576-4C10-BDE2-EBA94412B6E8}" type="sibTrans" cxnId="{4D3C8BAF-8CF9-4242-BA08-143B8B6FCB25}">
      <dgm:prSet/>
      <dgm:spPr/>
      <dgm:t>
        <a:bodyPr/>
        <a:lstStyle/>
        <a:p>
          <a:endParaRPr lang="zh-CN" altLang="en-US"/>
        </a:p>
      </dgm:t>
    </dgm:pt>
    <dgm:pt modelId="{D2F54812-C637-4348-96B0-44EE0030BF36}">
      <dgm:prSet/>
      <dgm:spPr/>
      <dgm:t>
        <a:bodyPr/>
        <a:lstStyle/>
        <a:p>
          <a:endParaRPr lang="zh-CN" dirty="0"/>
        </a:p>
      </dgm:t>
    </dgm:pt>
    <dgm:pt modelId="{AE5384E7-E45B-400C-8E9D-26EE2CC53787}" type="parTrans" cxnId="{DF4C8683-4EE4-4BD1-8556-CF21D79EF23D}">
      <dgm:prSet/>
      <dgm:spPr/>
      <dgm:t>
        <a:bodyPr/>
        <a:lstStyle/>
        <a:p>
          <a:endParaRPr lang="zh-CN" altLang="en-US"/>
        </a:p>
      </dgm:t>
    </dgm:pt>
    <dgm:pt modelId="{7B766BD4-9019-4A4E-B8FB-76D4EFA76BF6}" type="sibTrans" cxnId="{DF4C8683-4EE4-4BD1-8556-CF21D79EF23D}">
      <dgm:prSet/>
      <dgm:spPr/>
      <dgm:t>
        <a:bodyPr/>
        <a:lstStyle/>
        <a:p>
          <a:endParaRPr lang="zh-CN" altLang="en-US"/>
        </a:p>
      </dgm:t>
    </dgm:pt>
    <dgm:pt modelId="{B40E54AA-D88B-4B15-9524-5A39FFCA9558}">
      <dgm:prSet/>
      <dgm:spPr/>
      <dgm:t>
        <a:bodyPr/>
        <a:lstStyle/>
        <a:p>
          <a:r>
            <a:rPr lang="en-US" dirty="0"/>
            <a:t>Support production of healthy foods</a:t>
          </a:r>
          <a:endParaRPr lang="zh-CN" dirty="0"/>
        </a:p>
      </dgm:t>
    </dgm:pt>
    <dgm:pt modelId="{EB9B6F8C-F943-4AE7-BBB9-724092A557F5}" type="parTrans" cxnId="{8ED6A0F0-119F-4A31-B11E-CB44F6DEA905}">
      <dgm:prSet/>
      <dgm:spPr/>
      <dgm:t>
        <a:bodyPr/>
        <a:lstStyle/>
        <a:p>
          <a:endParaRPr lang="zh-CN" altLang="en-US"/>
        </a:p>
      </dgm:t>
    </dgm:pt>
    <dgm:pt modelId="{AB3BBBA0-7F76-4F62-9B95-499337AFA653}" type="sibTrans" cxnId="{8ED6A0F0-119F-4A31-B11E-CB44F6DEA905}">
      <dgm:prSet/>
      <dgm:spPr/>
      <dgm:t>
        <a:bodyPr/>
        <a:lstStyle/>
        <a:p>
          <a:endParaRPr lang="zh-CN" altLang="en-US"/>
        </a:p>
      </dgm:t>
    </dgm:pt>
    <dgm:pt modelId="{B4CAFD7B-8773-41BA-BBEC-7F03E19F5244}">
      <dgm:prSet/>
      <dgm:spPr/>
      <dgm:t>
        <a:bodyPr/>
        <a:lstStyle/>
        <a:p>
          <a:r>
            <a:rPr lang="en-US"/>
            <a:t>Prices of nutrient-dense foods rising faster than energy-dense, nutrient-poor foods (Dizon and Herforth 2018)</a:t>
          </a:r>
          <a:endParaRPr lang="zh-CN" dirty="0"/>
        </a:p>
      </dgm:t>
    </dgm:pt>
    <dgm:pt modelId="{8AC88225-4D15-4532-8F96-6CA43875F34A}" type="parTrans" cxnId="{69BCC691-0566-45F1-9C78-0C76D11840CB}">
      <dgm:prSet/>
      <dgm:spPr/>
      <dgm:t>
        <a:bodyPr/>
        <a:lstStyle/>
        <a:p>
          <a:endParaRPr lang="zh-CN" altLang="en-US"/>
        </a:p>
      </dgm:t>
    </dgm:pt>
    <dgm:pt modelId="{DBA41B2E-8E20-4C0A-9D39-5EE85362AEB8}" type="sibTrans" cxnId="{69BCC691-0566-45F1-9C78-0C76D11840CB}">
      <dgm:prSet/>
      <dgm:spPr/>
      <dgm:t>
        <a:bodyPr/>
        <a:lstStyle/>
        <a:p>
          <a:endParaRPr lang="zh-CN" altLang="en-US"/>
        </a:p>
      </dgm:t>
    </dgm:pt>
    <dgm:pt modelId="{7D0F4849-5D5C-4D3E-BA9E-DDBB3C41317B}">
      <dgm:prSet/>
      <dgm:spPr/>
      <dgm:t>
        <a:bodyPr/>
        <a:lstStyle/>
        <a:p>
          <a:r>
            <a:rPr lang="en-US" i="1" dirty="0"/>
            <a:t>EAT-Lancet</a:t>
          </a:r>
          <a:r>
            <a:rPr lang="en-US" dirty="0"/>
            <a:t> reference diet is not affordable for the world’s poor—cost of diet exceeded HH per capita income for 1.58 billion people (</a:t>
          </a:r>
          <a:r>
            <a:rPr lang="en-US" dirty="0" err="1"/>
            <a:t>Hirvonen</a:t>
          </a:r>
          <a:r>
            <a:rPr lang="en-US" dirty="0"/>
            <a:t> et al. 2019)</a:t>
          </a:r>
          <a:endParaRPr lang="zh-CN" dirty="0"/>
        </a:p>
      </dgm:t>
    </dgm:pt>
    <dgm:pt modelId="{DA522B74-8121-40F2-870A-CBCC93B6B008}" type="parTrans" cxnId="{413CC645-75F0-4AC3-86BE-4F56CEB167A4}">
      <dgm:prSet/>
      <dgm:spPr/>
      <dgm:t>
        <a:bodyPr/>
        <a:lstStyle/>
        <a:p>
          <a:endParaRPr lang="zh-CN" altLang="en-US"/>
        </a:p>
      </dgm:t>
    </dgm:pt>
    <dgm:pt modelId="{12D51A64-6346-44B5-BF5F-49DA3370633C}" type="sibTrans" cxnId="{413CC645-75F0-4AC3-86BE-4F56CEB167A4}">
      <dgm:prSet/>
      <dgm:spPr/>
      <dgm:t>
        <a:bodyPr/>
        <a:lstStyle/>
        <a:p>
          <a:endParaRPr lang="zh-CN" altLang="en-US"/>
        </a:p>
      </dgm:t>
    </dgm:pt>
    <dgm:pt modelId="{81B9BF2D-93F1-43A5-8085-C5E060C59E2F}">
      <dgm:prSet/>
      <dgm:spPr/>
      <dgm:t>
        <a:bodyPr/>
        <a:lstStyle/>
        <a:p>
          <a:r>
            <a:rPr lang="en-US"/>
            <a:t>Invest in rural roads and market facilities, as well as innovative rural finance to support agro-industries and rural food transformation and service industries</a:t>
          </a:r>
          <a:endParaRPr lang="zh-CN" dirty="0"/>
        </a:p>
      </dgm:t>
    </dgm:pt>
    <dgm:pt modelId="{8A606326-FB62-44BA-A7E0-8879C154A133}" type="parTrans" cxnId="{383FE537-7F12-49D5-9091-42D4883513F9}">
      <dgm:prSet/>
      <dgm:spPr/>
      <dgm:t>
        <a:bodyPr/>
        <a:lstStyle/>
        <a:p>
          <a:endParaRPr lang="zh-CN" altLang="en-US"/>
        </a:p>
      </dgm:t>
    </dgm:pt>
    <dgm:pt modelId="{924E7D7A-7736-4F69-B5A4-25A3DBB5AAE4}" type="sibTrans" cxnId="{383FE537-7F12-49D5-9091-42D4883513F9}">
      <dgm:prSet/>
      <dgm:spPr/>
      <dgm:t>
        <a:bodyPr/>
        <a:lstStyle/>
        <a:p>
          <a:endParaRPr lang="zh-CN" altLang="en-US"/>
        </a:p>
      </dgm:t>
    </dgm:pt>
    <dgm:pt modelId="{C6168592-0B7B-4EC6-AC4F-6D3978E8BD79}" type="pres">
      <dgm:prSet presAssocID="{E2A84BF8-17B3-411C-B511-3EA6A5A1E711}" presName="Name0" presStyleCnt="0">
        <dgm:presLayoutVars>
          <dgm:dir/>
          <dgm:animLvl val="lvl"/>
          <dgm:resizeHandles val="exact"/>
        </dgm:presLayoutVars>
      </dgm:prSet>
      <dgm:spPr/>
    </dgm:pt>
    <dgm:pt modelId="{40D13F48-3E2E-4E38-BAF7-7B38FA1740AA}" type="pres">
      <dgm:prSet presAssocID="{A8413BF8-1A1A-428A-AD7C-094B71A270EA}" presName="composite" presStyleCnt="0"/>
      <dgm:spPr/>
    </dgm:pt>
    <dgm:pt modelId="{5CFF7834-EE84-4993-86E3-F1A6E999AD3E}" type="pres">
      <dgm:prSet presAssocID="{A8413BF8-1A1A-428A-AD7C-094B71A270E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76002CF-38A9-49D6-B642-238FAEFA44B9}" type="pres">
      <dgm:prSet presAssocID="{A8413BF8-1A1A-428A-AD7C-094B71A270EA}" presName="desTx" presStyleLbl="alignAccFollowNode1" presStyleIdx="0" presStyleCnt="2">
        <dgm:presLayoutVars>
          <dgm:bulletEnabled val="1"/>
        </dgm:presLayoutVars>
      </dgm:prSet>
      <dgm:spPr/>
    </dgm:pt>
    <dgm:pt modelId="{D6DC7934-02AE-49BA-BD73-7DE3AA470683}" type="pres">
      <dgm:prSet presAssocID="{4397F804-BE29-49F5-A658-F4DCA537CCF8}" presName="space" presStyleCnt="0"/>
      <dgm:spPr/>
    </dgm:pt>
    <dgm:pt modelId="{ED8AC9D2-1409-4FB9-A7E3-242E3E13F610}" type="pres">
      <dgm:prSet presAssocID="{F0B0C620-A098-41AB-B312-F76AE81BEC0B}" presName="composite" presStyleCnt="0"/>
      <dgm:spPr/>
    </dgm:pt>
    <dgm:pt modelId="{97AC2EB0-EE00-4BAC-9234-165A09E32F89}" type="pres">
      <dgm:prSet presAssocID="{F0B0C620-A098-41AB-B312-F76AE81BEC0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0640776-1F40-4AA8-822E-CBD2E9692DB9}" type="pres">
      <dgm:prSet presAssocID="{F0B0C620-A098-41AB-B312-F76AE81BEC0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5F7E800-B3A9-4980-B891-52B6F23E4FD3}" type="presOf" srcId="{E2A84BF8-17B3-411C-B511-3EA6A5A1E711}" destId="{C6168592-0B7B-4EC6-AC4F-6D3978E8BD79}" srcOrd="0" destOrd="0" presId="urn:microsoft.com/office/officeart/2005/8/layout/hList1"/>
    <dgm:cxn modelId="{D3311913-5AF7-4146-9C7D-C8042567B835}" type="presOf" srcId="{C09A8AAF-E7F0-45C4-B701-82410D074A40}" destId="{A76002CF-38A9-49D6-B642-238FAEFA44B9}" srcOrd="0" destOrd="0" presId="urn:microsoft.com/office/officeart/2005/8/layout/hList1"/>
    <dgm:cxn modelId="{383FE537-7F12-49D5-9091-42D4883513F9}" srcId="{F0B0C620-A098-41AB-B312-F76AE81BEC0B}" destId="{81B9BF2D-93F1-43A5-8085-C5E060C59E2F}" srcOrd="1" destOrd="0" parTransId="{8A606326-FB62-44BA-A7E0-8879C154A133}" sibTransId="{924E7D7A-7736-4F69-B5A4-25A3DBB5AAE4}"/>
    <dgm:cxn modelId="{413CC645-75F0-4AC3-86BE-4F56CEB167A4}" srcId="{B40E54AA-D88B-4B15-9524-5A39FFCA9558}" destId="{7D0F4849-5D5C-4D3E-BA9E-DDBB3C41317B}" srcOrd="1" destOrd="0" parTransId="{DA522B74-8121-40F2-870A-CBCC93B6B008}" sibTransId="{12D51A64-6346-44B5-BF5F-49DA3370633C}"/>
    <dgm:cxn modelId="{A6CF0E72-E3CB-4FCB-B229-ABC7A86E0E53}" type="presOf" srcId="{7D0F4849-5D5C-4D3E-BA9E-DDBB3C41317B}" destId="{A76002CF-38A9-49D6-B642-238FAEFA44B9}" srcOrd="0" destOrd="3" presId="urn:microsoft.com/office/officeart/2005/8/layout/hList1"/>
    <dgm:cxn modelId="{B5ED9A78-D5CC-4CE3-8F71-8F4F79D394CB}" type="presOf" srcId="{A8413BF8-1A1A-428A-AD7C-094B71A270EA}" destId="{5CFF7834-EE84-4993-86E3-F1A6E999AD3E}" srcOrd="0" destOrd="0" presId="urn:microsoft.com/office/officeart/2005/8/layout/hList1"/>
    <dgm:cxn modelId="{DF4C8683-4EE4-4BD1-8556-CF21D79EF23D}" srcId="{F0B0C620-A098-41AB-B312-F76AE81BEC0B}" destId="{D2F54812-C637-4348-96B0-44EE0030BF36}" srcOrd="0" destOrd="0" parTransId="{AE5384E7-E45B-400C-8E9D-26EE2CC53787}" sibTransId="{7B766BD4-9019-4A4E-B8FB-76D4EFA76BF6}"/>
    <dgm:cxn modelId="{319EB284-B064-4446-BE37-886032A41D5E}" type="presOf" srcId="{B4CAFD7B-8773-41BA-BBEC-7F03E19F5244}" destId="{A76002CF-38A9-49D6-B642-238FAEFA44B9}" srcOrd="0" destOrd="2" presId="urn:microsoft.com/office/officeart/2005/8/layout/hList1"/>
    <dgm:cxn modelId="{0C0D4E8B-E8CA-4742-93FE-7847386BA665}" type="presOf" srcId="{D2F54812-C637-4348-96B0-44EE0030BF36}" destId="{90640776-1F40-4AA8-822E-CBD2E9692DB9}" srcOrd="0" destOrd="0" presId="urn:microsoft.com/office/officeart/2005/8/layout/hList1"/>
    <dgm:cxn modelId="{69BCC691-0566-45F1-9C78-0C76D11840CB}" srcId="{B40E54AA-D88B-4B15-9524-5A39FFCA9558}" destId="{B4CAFD7B-8773-41BA-BBEC-7F03E19F5244}" srcOrd="0" destOrd="0" parTransId="{8AC88225-4D15-4532-8F96-6CA43875F34A}" sibTransId="{DBA41B2E-8E20-4C0A-9D39-5EE85362AEB8}"/>
    <dgm:cxn modelId="{600A7E95-4F38-4764-AB74-8E7F4D4C430B}" type="presOf" srcId="{81B9BF2D-93F1-43A5-8085-C5E060C59E2F}" destId="{90640776-1F40-4AA8-822E-CBD2E9692DB9}" srcOrd="0" destOrd="1" presId="urn:microsoft.com/office/officeart/2005/8/layout/hList1"/>
    <dgm:cxn modelId="{FC151D98-6A93-4C48-9402-830A3497C748}" type="presOf" srcId="{B40E54AA-D88B-4B15-9524-5A39FFCA9558}" destId="{A76002CF-38A9-49D6-B642-238FAEFA44B9}" srcOrd="0" destOrd="1" presId="urn:microsoft.com/office/officeart/2005/8/layout/hList1"/>
    <dgm:cxn modelId="{4D3C8BAF-8CF9-4242-BA08-143B8B6FCB25}" srcId="{E2A84BF8-17B3-411C-B511-3EA6A5A1E711}" destId="{F0B0C620-A098-41AB-B312-F76AE81BEC0B}" srcOrd="1" destOrd="0" parTransId="{4EC0F648-9FC0-4EDB-8BE1-93DB4D61962F}" sibTransId="{0599537C-0576-4C10-BDE2-EBA94412B6E8}"/>
    <dgm:cxn modelId="{F6F1E0B2-1F6D-4EFA-BFE5-350129469123}" srcId="{A8413BF8-1A1A-428A-AD7C-094B71A270EA}" destId="{C09A8AAF-E7F0-45C4-B701-82410D074A40}" srcOrd="0" destOrd="0" parTransId="{DB033CBB-A9D1-42B2-965F-B83A95767037}" sibTransId="{F08D515F-94B2-46F7-93DD-F53B7FE858C6}"/>
    <dgm:cxn modelId="{FFBD1DB7-5F49-47CC-AA57-B19F295D2910}" srcId="{E2A84BF8-17B3-411C-B511-3EA6A5A1E711}" destId="{A8413BF8-1A1A-428A-AD7C-094B71A270EA}" srcOrd="0" destOrd="0" parTransId="{25590D86-AB05-4D42-9ED5-23AC279E7CEA}" sibTransId="{4397F804-BE29-49F5-A658-F4DCA537CCF8}"/>
    <dgm:cxn modelId="{EED5A4C5-59A5-40DD-A603-6BAE5D731CE3}" type="presOf" srcId="{F0B0C620-A098-41AB-B312-F76AE81BEC0B}" destId="{97AC2EB0-EE00-4BAC-9234-165A09E32F89}" srcOrd="0" destOrd="0" presId="urn:microsoft.com/office/officeart/2005/8/layout/hList1"/>
    <dgm:cxn modelId="{8ED6A0F0-119F-4A31-B11E-CB44F6DEA905}" srcId="{A8413BF8-1A1A-428A-AD7C-094B71A270EA}" destId="{B40E54AA-D88B-4B15-9524-5A39FFCA9558}" srcOrd="1" destOrd="0" parTransId="{EB9B6F8C-F943-4AE7-BBB9-724092A557F5}" sibTransId="{AB3BBBA0-7F76-4F62-9B95-499337AFA653}"/>
    <dgm:cxn modelId="{1DB29313-3081-4A59-AF7E-A2BB3934D4DA}" type="presParOf" srcId="{C6168592-0B7B-4EC6-AC4F-6D3978E8BD79}" destId="{40D13F48-3E2E-4E38-BAF7-7B38FA1740AA}" srcOrd="0" destOrd="0" presId="urn:microsoft.com/office/officeart/2005/8/layout/hList1"/>
    <dgm:cxn modelId="{52BBA241-1920-4643-8528-91CA778EBFF6}" type="presParOf" srcId="{40D13F48-3E2E-4E38-BAF7-7B38FA1740AA}" destId="{5CFF7834-EE84-4993-86E3-F1A6E999AD3E}" srcOrd="0" destOrd="0" presId="urn:microsoft.com/office/officeart/2005/8/layout/hList1"/>
    <dgm:cxn modelId="{5122E59B-503A-4D75-860E-7C99E44B1489}" type="presParOf" srcId="{40D13F48-3E2E-4E38-BAF7-7B38FA1740AA}" destId="{A76002CF-38A9-49D6-B642-238FAEFA44B9}" srcOrd="1" destOrd="0" presId="urn:microsoft.com/office/officeart/2005/8/layout/hList1"/>
    <dgm:cxn modelId="{D85F4C72-9F70-49CC-B9CE-AB2AE6EEBC26}" type="presParOf" srcId="{C6168592-0B7B-4EC6-AC4F-6D3978E8BD79}" destId="{D6DC7934-02AE-49BA-BD73-7DE3AA470683}" srcOrd="1" destOrd="0" presId="urn:microsoft.com/office/officeart/2005/8/layout/hList1"/>
    <dgm:cxn modelId="{D791417A-BFF1-4530-A6C5-791423A9CA2A}" type="presParOf" srcId="{C6168592-0B7B-4EC6-AC4F-6D3978E8BD79}" destId="{ED8AC9D2-1409-4FB9-A7E3-242E3E13F610}" srcOrd="2" destOrd="0" presId="urn:microsoft.com/office/officeart/2005/8/layout/hList1"/>
    <dgm:cxn modelId="{FC132CF7-23AC-45AB-8DEB-A579DAE0A1DC}" type="presParOf" srcId="{ED8AC9D2-1409-4FB9-A7E3-242E3E13F610}" destId="{97AC2EB0-EE00-4BAC-9234-165A09E32F89}" srcOrd="0" destOrd="0" presId="urn:microsoft.com/office/officeart/2005/8/layout/hList1"/>
    <dgm:cxn modelId="{F472BCFF-F36E-4941-A0E9-9B7566C42893}" type="presParOf" srcId="{ED8AC9D2-1409-4FB9-A7E3-242E3E13F610}" destId="{90640776-1F40-4AA8-822E-CBD2E9692D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413FC9-2D65-489B-A26C-398E8BA69B6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392208B-08FC-4EC1-BC08-F43C1623CE99}">
      <dgm:prSet/>
      <dgm:spPr/>
      <dgm:t>
        <a:bodyPr/>
        <a:lstStyle/>
        <a:p>
          <a:r>
            <a:rPr lang="en-US" b="1" dirty="0">
              <a:latin typeface="+mn-ea"/>
              <a:ea typeface="+mn-ea"/>
              <a:cs typeface="Arial" panose="020B0604020202020204" pitchFamily="34" charset="0"/>
            </a:rPr>
            <a:t>Tax carbon-intensive and nutrient-poor foods</a:t>
          </a:r>
          <a:endParaRPr lang="zh-CN" dirty="0">
            <a:latin typeface="+mn-ea"/>
            <a:ea typeface="+mn-ea"/>
            <a:cs typeface="Arial" panose="020B0604020202020204" pitchFamily="34" charset="0"/>
          </a:endParaRPr>
        </a:p>
      </dgm:t>
    </dgm:pt>
    <dgm:pt modelId="{6238D9D2-CDD3-4564-82B9-E1A87C62A478}" type="parTrans" cxnId="{F06AD3B0-CBA3-4584-B5DD-CE69A5ED4339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98DE5BA2-CDE6-4F2F-90E8-A187CC67FE18}" type="sibTrans" cxnId="{F06AD3B0-CBA3-4584-B5DD-CE69A5ED4339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69255D80-9CAB-4BFC-BB31-92A55E9C2A18}">
      <dgm:prSet custT="1"/>
      <dgm:spPr/>
      <dgm:t>
        <a:bodyPr/>
        <a:lstStyle/>
        <a:p>
          <a:r>
            <a:rPr lang="en-US" sz="1400" b="1" dirty="0">
              <a:latin typeface="+mn-ea"/>
              <a:ea typeface="+mn-ea"/>
              <a:cs typeface="Arial" panose="020B0604020202020204" pitchFamily="34" charset="0"/>
            </a:rPr>
            <a:t>Tax emissions-intensive foods (e.g. meat and dairy)</a:t>
          </a:r>
          <a:endParaRPr lang="zh-CN" sz="1400" b="1" dirty="0">
            <a:latin typeface="+mn-ea"/>
            <a:ea typeface="+mn-ea"/>
            <a:cs typeface="Arial" panose="020B0604020202020204" pitchFamily="34" charset="0"/>
          </a:endParaRPr>
        </a:p>
      </dgm:t>
    </dgm:pt>
    <dgm:pt modelId="{3D050EC0-FEA5-49F0-B2D4-93114A4F0A81}" type="parTrans" cxnId="{DEE15F28-3FCC-4A8A-85CA-6B2369D99FDE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92CC399A-38CA-44F0-8DBE-AC1B25262F1B}" type="sibTrans" cxnId="{DEE15F28-3FCC-4A8A-85CA-6B2369D99FDE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2F8350ED-2893-4430-BF4A-2EBFACA52B6F}">
      <dgm:prSet custT="1"/>
      <dgm:spPr/>
      <dgm:t>
        <a:bodyPr/>
        <a:lstStyle/>
        <a:p>
          <a:r>
            <a:rPr lang="en-US" sz="1400" dirty="0">
              <a:latin typeface="+mn-ea"/>
              <a:ea typeface="+mn-ea"/>
              <a:cs typeface="Arial" panose="020B0604020202020204" pitchFamily="34" charset="0"/>
            </a:rPr>
            <a:t>Avoid more than 100,000 deaths in 2020 from reduced dietary and weight-related risk factors (</a:t>
          </a:r>
          <a:r>
            <a:rPr lang="en-US" sz="1400" dirty="0" err="1">
              <a:latin typeface="+mn-ea"/>
              <a:ea typeface="+mn-ea"/>
              <a:cs typeface="Arial" panose="020B0604020202020204" pitchFamily="34" charset="0"/>
            </a:rPr>
            <a:t>Springmann</a:t>
          </a:r>
          <a:r>
            <a:rPr lang="en-US" sz="1400" dirty="0">
              <a:latin typeface="+mn-ea"/>
              <a:ea typeface="+mn-ea"/>
              <a:cs typeface="Arial" panose="020B0604020202020204" pitchFamily="34" charset="0"/>
            </a:rPr>
            <a:t> et al. 2016)</a:t>
          </a:r>
          <a:endParaRPr lang="zh-CN" sz="1400" dirty="0">
            <a:latin typeface="+mn-ea"/>
            <a:ea typeface="+mn-ea"/>
            <a:cs typeface="Arial" panose="020B0604020202020204" pitchFamily="34" charset="0"/>
          </a:endParaRPr>
        </a:p>
      </dgm:t>
    </dgm:pt>
    <dgm:pt modelId="{606B4347-7019-472F-8CFE-F8A32FEB889C}" type="parTrans" cxnId="{8C8A08C5-A6A4-409E-9E09-A439F1511DE4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1F27DD20-4B6B-488D-BED0-B0FC51C6EC55}" type="sibTrans" cxnId="{8C8A08C5-A6A4-409E-9E09-A439F1511DE4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EF079E9A-340C-43A3-8B15-18EBFDFE0B69}">
      <dgm:prSet custT="1"/>
      <dgm:spPr/>
      <dgm:t>
        <a:bodyPr/>
        <a:lstStyle/>
        <a:p>
          <a:r>
            <a:rPr lang="en-US" sz="1400" b="1" dirty="0">
              <a:latin typeface="+mn-ea"/>
              <a:ea typeface="+mn-ea"/>
              <a:cs typeface="Arial" panose="020B0604020202020204" pitchFamily="34" charset="0"/>
            </a:rPr>
            <a:t>Tax nutrient-poor foods – e.g. Mexico’s sugar sweetened beverage tax</a:t>
          </a:r>
          <a:endParaRPr lang="zh-CN" sz="1400" b="1" dirty="0">
            <a:latin typeface="+mn-ea"/>
            <a:ea typeface="+mn-ea"/>
            <a:cs typeface="Arial" panose="020B0604020202020204" pitchFamily="34" charset="0"/>
          </a:endParaRPr>
        </a:p>
      </dgm:t>
    </dgm:pt>
    <dgm:pt modelId="{190449DB-1B9E-47AF-AC7F-81C5D0594A75}" type="parTrans" cxnId="{E5B346B9-50EA-4DC7-8BB5-1FFD463F5088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809767F5-5470-42E0-8760-E7340ED89B78}" type="sibTrans" cxnId="{E5B346B9-50EA-4DC7-8BB5-1FFD463F5088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8484B308-B1F0-45AC-968B-FC38D0BA329B}">
      <dgm:prSet custT="1"/>
      <dgm:spPr/>
      <dgm:t>
        <a:bodyPr/>
        <a:lstStyle/>
        <a:p>
          <a:r>
            <a:rPr lang="en-US" sz="1400" dirty="0">
              <a:latin typeface="+mn-ea"/>
              <a:ea typeface="+mn-ea"/>
              <a:cs typeface="Arial" panose="020B0604020202020204" pitchFamily="34" charset="0"/>
            </a:rPr>
            <a:t>SSB purchase declined by 6% on average</a:t>
          </a:r>
          <a:endParaRPr lang="zh-CN" sz="1400" dirty="0">
            <a:latin typeface="+mn-ea"/>
            <a:ea typeface="+mn-ea"/>
            <a:cs typeface="Arial" panose="020B0604020202020204" pitchFamily="34" charset="0"/>
          </a:endParaRPr>
        </a:p>
      </dgm:t>
    </dgm:pt>
    <dgm:pt modelId="{9A7B2895-E045-46D7-9E6F-F2879D4D8920}" type="parTrans" cxnId="{A39E50D5-7784-4EAF-8C77-FBC9851102EB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2B6FFB4F-55A2-4378-97A8-FC221FBA5F30}" type="sibTrans" cxnId="{A39E50D5-7784-4EAF-8C77-FBC9851102EB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3CBD9683-7F0A-466F-A56E-62EC153F4430}">
      <dgm:prSet custT="1"/>
      <dgm:spPr/>
      <dgm:t>
        <a:bodyPr/>
        <a:lstStyle/>
        <a:p>
          <a:r>
            <a:rPr lang="en-US" sz="1400" dirty="0">
              <a:latin typeface="+mn-ea"/>
              <a:ea typeface="+mn-ea"/>
              <a:cs typeface="Arial" panose="020B0604020202020204" pitchFamily="34" charset="0"/>
            </a:rPr>
            <a:t>9% decline for lower social economic status households</a:t>
          </a:r>
          <a:endParaRPr lang="zh-CN" sz="1400" dirty="0">
            <a:latin typeface="+mn-ea"/>
            <a:ea typeface="+mn-ea"/>
            <a:cs typeface="Arial" panose="020B0604020202020204" pitchFamily="34" charset="0"/>
          </a:endParaRPr>
        </a:p>
      </dgm:t>
    </dgm:pt>
    <dgm:pt modelId="{9979E65D-1296-4F33-8BEB-7EE072587C1A}" type="parTrans" cxnId="{CA7DF111-6E12-44F8-B74C-10F7950A23EC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C290F274-0178-45D5-950B-05478BE488BF}" type="sibTrans" cxnId="{CA7DF111-6E12-44F8-B74C-10F7950A23EC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8998451F-92A8-4D30-AFAE-EC28D2377341}">
      <dgm:prSet/>
      <dgm:spPr/>
      <dgm:t>
        <a:bodyPr/>
        <a:lstStyle/>
        <a:p>
          <a:r>
            <a:rPr lang="en-US" b="1" dirty="0">
              <a:latin typeface="+mn-ea"/>
              <a:ea typeface="+mn-ea"/>
              <a:cs typeface="Arial" panose="020B0604020202020204" pitchFamily="34" charset="0"/>
            </a:rPr>
            <a:t>Enhance nutrition-targeted social protection</a:t>
          </a:r>
          <a:endParaRPr lang="zh-CN" dirty="0">
            <a:latin typeface="+mn-ea"/>
            <a:ea typeface="+mn-ea"/>
            <a:cs typeface="Arial" panose="020B0604020202020204" pitchFamily="34" charset="0"/>
          </a:endParaRPr>
        </a:p>
      </dgm:t>
    </dgm:pt>
    <dgm:pt modelId="{BACC25AE-BD33-4C2A-BC16-18E8BC5141FB}" type="parTrans" cxnId="{8D457DA6-655C-4701-8AEF-9EEB6257028E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C75E056F-1AE7-4E02-964F-414D30477B13}" type="sibTrans" cxnId="{8D457DA6-655C-4701-8AEF-9EEB6257028E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6C7EE3BF-0C0D-46EF-9C7F-87B4E822DCD0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400" b="1" dirty="0">
              <a:latin typeface="+mn-ea"/>
              <a:ea typeface="+mn-ea"/>
              <a:cs typeface="Arial" panose="020B0604020202020204" pitchFamily="34" charset="0"/>
            </a:rPr>
            <a:t>Combining transfer programs with behavior change </a:t>
          </a:r>
          <a:br>
            <a:rPr lang="en-US" sz="1400" b="1" dirty="0">
              <a:latin typeface="+mn-ea"/>
              <a:ea typeface="+mn-ea"/>
              <a:cs typeface="Arial" panose="020B0604020202020204" pitchFamily="34" charset="0"/>
            </a:rPr>
          </a:br>
          <a:r>
            <a:rPr lang="en-US" sz="1400" b="1" dirty="0">
              <a:latin typeface="+mn-ea"/>
              <a:ea typeface="+mn-ea"/>
              <a:cs typeface="Arial" panose="020B0604020202020204" pitchFamily="34" charset="0"/>
            </a:rPr>
            <a:t>communication</a:t>
          </a:r>
          <a:r>
            <a:rPr lang="zh-CN" sz="1400" b="1" dirty="0">
              <a:latin typeface="+mn-ea"/>
              <a:ea typeface="+mn-ea"/>
              <a:cs typeface="Arial" panose="020B0604020202020204" pitchFamily="34" charset="0"/>
            </a:rPr>
            <a:t>（</a:t>
          </a:r>
          <a:r>
            <a:rPr lang="en-US" sz="1400" b="1" dirty="0">
              <a:latin typeface="+mn-ea"/>
              <a:ea typeface="+mn-ea"/>
              <a:cs typeface="Arial" panose="020B0604020202020204" pitchFamily="34" charset="0"/>
            </a:rPr>
            <a:t>BCC) can improve child nutrition </a:t>
          </a:r>
          <a:endParaRPr lang="zh-CN" sz="1400" b="1" dirty="0">
            <a:latin typeface="+mn-ea"/>
            <a:ea typeface="+mn-ea"/>
            <a:cs typeface="Arial" panose="020B0604020202020204" pitchFamily="34" charset="0"/>
          </a:endParaRPr>
        </a:p>
      </dgm:t>
    </dgm:pt>
    <dgm:pt modelId="{89883546-C31F-42B7-A00A-10D17CEDBAA6}" type="parTrans" cxnId="{23C6EA7C-F1A5-42C9-AE59-CF519CB35895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3342ABF3-9D43-456A-86C0-4B50CB855E01}" type="sibTrans" cxnId="{23C6EA7C-F1A5-42C9-AE59-CF519CB35895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A0637381-56B2-4EBB-9D8F-78B83EDCE383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400" dirty="0">
              <a:latin typeface="+mn-ea"/>
              <a:ea typeface="+mn-ea"/>
              <a:cs typeface="Arial" panose="020B0604020202020204" pitchFamily="34" charset="0"/>
            </a:rPr>
            <a:t>In Bangladesh, cash transfers accompanied by high-quality BCC improved </a:t>
          </a:r>
          <a:br>
            <a:rPr lang="en-US" sz="1400" dirty="0">
              <a:latin typeface="+mn-ea"/>
              <a:ea typeface="+mn-ea"/>
              <a:cs typeface="Arial" panose="020B0604020202020204" pitchFamily="34" charset="0"/>
            </a:rPr>
          </a:br>
          <a:r>
            <a:rPr lang="en-US" sz="1400" dirty="0">
              <a:latin typeface="+mn-ea"/>
              <a:ea typeface="+mn-ea"/>
              <a:cs typeface="Arial" panose="020B0604020202020204" pitchFamily="34" charset="0"/>
            </a:rPr>
            <a:t>children’s consumption of multiple-micronutrient powders or iron supplements in the last week by 22 percentage pts (</a:t>
          </a:r>
          <a:r>
            <a:rPr lang="en-US" sz="1400" dirty="0" err="1">
              <a:latin typeface="+mn-ea"/>
              <a:ea typeface="+mn-ea"/>
              <a:cs typeface="Arial" panose="020B0604020202020204" pitchFamily="34" charset="0"/>
            </a:rPr>
            <a:t>Hoddinott</a:t>
          </a:r>
          <a:r>
            <a:rPr lang="en-US" sz="1400" dirty="0">
              <a:latin typeface="+mn-ea"/>
              <a:ea typeface="+mn-ea"/>
              <a:cs typeface="Arial" panose="020B0604020202020204" pitchFamily="34" charset="0"/>
            </a:rPr>
            <a:t> et al. 2018)</a:t>
          </a:r>
          <a:endParaRPr lang="zh-CN" sz="1400" dirty="0">
            <a:latin typeface="+mn-ea"/>
            <a:ea typeface="+mn-ea"/>
            <a:cs typeface="Arial" panose="020B0604020202020204" pitchFamily="34" charset="0"/>
          </a:endParaRPr>
        </a:p>
      </dgm:t>
    </dgm:pt>
    <dgm:pt modelId="{88327AFC-6562-4311-8A40-3A2385FFF892}" type="parTrans" cxnId="{7CBABE70-217E-484C-A8D8-38CA678FBB2E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9F493674-C1BB-4E9E-ACB8-D7A247E1CD77}" type="sibTrans" cxnId="{7CBABE70-217E-484C-A8D8-38CA678FBB2E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12882E3D-DC1D-4E20-9C4A-02DD4C973794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1400" b="1" dirty="0">
              <a:latin typeface="+mn-ea"/>
              <a:ea typeface="+mn-ea"/>
              <a:cs typeface="Arial" panose="020B0604020202020204" pitchFamily="34" charset="0"/>
            </a:rPr>
            <a:t>BUT requires complementary policies and programs to link knowledge and behavior </a:t>
          </a:r>
          <a:r>
            <a:rPr lang="en-US" sz="1400" b="0" dirty="0">
              <a:latin typeface="+mn-ea"/>
              <a:ea typeface="+mn-ea"/>
              <a:cs typeface="Arial" panose="020B0604020202020204" pitchFamily="34" charset="0"/>
            </a:rPr>
            <a:t>(Kramer 2017, Menon et al. 2017)</a:t>
          </a:r>
          <a:endParaRPr lang="zh-CN" sz="1400" b="0" dirty="0">
            <a:latin typeface="+mn-ea"/>
            <a:ea typeface="+mn-ea"/>
            <a:cs typeface="Arial" panose="020B0604020202020204" pitchFamily="34" charset="0"/>
          </a:endParaRPr>
        </a:p>
      </dgm:t>
    </dgm:pt>
    <dgm:pt modelId="{919F9ED2-56B6-460C-BC50-F09319A3B11D}" type="parTrans" cxnId="{9C65C66B-0E65-404D-A0BD-79FC41699A22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62C55E7C-876C-43B8-B349-7537DDC079D0}" type="sibTrans" cxnId="{9C65C66B-0E65-404D-A0BD-79FC41699A22}">
      <dgm:prSet/>
      <dgm:spPr/>
      <dgm:t>
        <a:bodyPr/>
        <a:lstStyle/>
        <a:p>
          <a:endParaRPr lang="zh-CN" altLang="en-US">
            <a:latin typeface="+mn-ea"/>
            <a:ea typeface="+mn-ea"/>
            <a:cs typeface="Arial" panose="020B0604020202020204" pitchFamily="34" charset="0"/>
          </a:endParaRPr>
        </a:p>
      </dgm:t>
    </dgm:pt>
    <dgm:pt modelId="{3BA62C20-488E-4D2E-B54C-B6E9570A9383}" type="pres">
      <dgm:prSet presAssocID="{4C413FC9-2D65-489B-A26C-398E8BA69B6E}" presName="linear" presStyleCnt="0">
        <dgm:presLayoutVars>
          <dgm:animLvl val="lvl"/>
          <dgm:resizeHandles val="exact"/>
        </dgm:presLayoutVars>
      </dgm:prSet>
      <dgm:spPr/>
    </dgm:pt>
    <dgm:pt modelId="{D002F3AF-37DA-4C7E-881D-3981E6358529}" type="pres">
      <dgm:prSet presAssocID="{4392208B-08FC-4EC1-BC08-F43C1623CE99}" presName="parentText" presStyleLbl="node1" presStyleIdx="0" presStyleCnt="2" custScaleX="95578">
        <dgm:presLayoutVars>
          <dgm:chMax val="0"/>
          <dgm:bulletEnabled val="1"/>
        </dgm:presLayoutVars>
      </dgm:prSet>
      <dgm:spPr/>
    </dgm:pt>
    <dgm:pt modelId="{2776805D-9C8D-47FB-A169-870ECBE11578}" type="pres">
      <dgm:prSet presAssocID="{4392208B-08FC-4EC1-BC08-F43C1623CE99}" presName="childText" presStyleLbl="revTx" presStyleIdx="0" presStyleCnt="2">
        <dgm:presLayoutVars>
          <dgm:bulletEnabled val="1"/>
        </dgm:presLayoutVars>
      </dgm:prSet>
      <dgm:spPr/>
    </dgm:pt>
    <dgm:pt modelId="{BDCB9069-D091-4A98-97A7-583C0148A5D8}" type="pres">
      <dgm:prSet presAssocID="{8998451F-92A8-4D30-AFAE-EC28D2377341}" presName="parentText" presStyleLbl="node1" presStyleIdx="1" presStyleCnt="2" custScaleX="95578">
        <dgm:presLayoutVars>
          <dgm:chMax val="0"/>
          <dgm:bulletEnabled val="1"/>
        </dgm:presLayoutVars>
      </dgm:prSet>
      <dgm:spPr/>
    </dgm:pt>
    <dgm:pt modelId="{390ED0CA-D696-4781-B646-F7F32A9A9D0B}" type="pres">
      <dgm:prSet presAssocID="{8998451F-92A8-4D30-AFAE-EC28D237734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A7DF111-6E12-44F8-B74C-10F7950A23EC}" srcId="{EF079E9A-340C-43A3-8B15-18EBFDFE0B69}" destId="{3CBD9683-7F0A-466F-A56E-62EC153F4430}" srcOrd="1" destOrd="0" parTransId="{9979E65D-1296-4F33-8BEB-7EE072587C1A}" sibTransId="{C290F274-0178-45D5-950B-05478BE488BF}"/>
    <dgm:cxn modelId="{8CA07E22-B655-43F9-9264-5679957DCF16}" type="presOf" srcId="{4C413FC9-2D65-489B-A26C-398E8BA69B6E}" destId="{3BA62C20-488E-4D2E-B54C-B6E9570A9383}" srcOrd="0" destOrd="0" presId="urn:microsoft.com/office/officeart/2005/8/layout/vList2"/>
    <dgm:cxn modelId="{DEE15F28-3FCC-4A8A-85CA-6B2369D99FDE}" srcId="{4392208B-08FC-4EC1-BC08-F43C1623CE99}" destId="{69255D80-9CAB-4BFC-BB31-92A55E9C2A18}" srcOrd="0" destOrd="0" parTransId="{3D050EC0-FEA5-49F0-B2D4-93114A4F0A81}" sibTransId="{92CC399A-38CA-44F0-8DBE-AC1B25262F1B}"/>
    <dgm:cxn modelId="{7C28DB2B-A37D-4374-BBFE-BB59F3D05BFB}" type="presOf" srcId="{4392208B-08FC-4EC1-BC08-F43C1623CE99}" destId="{D002F3AF-37DA-4C7E-881D-3981E6358529}" srcOrd="0" destOrd="0" presId="urn:microsoft.com/office/officeart/2005/8/layout/vList2"/>
    <dgm:cxn modelId="{F680D733-E1D9-4889-8ABF-DD0330E97A47}" type="presOf" srcId="{2F8350ED-2893-4430-BF4A-2EBFACA52B6F}" destId="{2776805D-9C8D-47FB-A169-870ECBE11578}" srcOrd="0" destOrd="1" presId="urn:microsoft.com/office/officeart/2005/8/layout/vList2"/>
    <dgm:cxn modelId="{AA85AC5E-326E-4F71-8FCD-7DD8C5B63262}" type="presOf" srcId="{A0637381-56B2-4EBB-9D8F-78B83EDCE383}" destId="{390ED0CA-D696-4781-B646-F7F32A9A9D0B}" srcOrd="0" destOrd="1" presId="urn:microsoft.com/office/officeart/2005/8/layout/vList2"/>
    <dgm:cxn modelId="{2DE6585F-9294-414C-8D57-56C44E99836A}" type="presOf" srcId="{12882E3D-DC1D-4E20-9C4A-02DD4C973794}" destId="{390ED0CA-D696-4781-B646-F7F32A9A9D0B}" srcOrd="0" destOrd="2" presId="urn:microsoft.com/office/officeart/2005/8/layout/vList2"/>
    <dgm:cxn modelId="{C720C643-FED5-4100-9D68-DE0514C7AAFB}" type="presOf" srcId="{6C7EE3BF-0C0D-46EF-9C7F-87B4E822DCD0}" destId="{390ED0CA-D696-4781-B646-F7F32A9A9D0B}" srcOrd="0" destOrd="0" presId="urn:microsoft.com/office/officeart/2005/8/layout/vList2"/>
    <dgm:cxn modelId="{9C65C66B-0E65-404D-A0BD-79FC41699A22}" srcId="{8998451F-92A8-4D30-AFAE-EC28D2377341}" destId="{12882E3D-DC1D-4E20-9C4A-02DD4C973794}" srcOrd="1" destOrd="0" parTransId="{919F9ED2-56B6-460C-BC50-F09319A3B11D}" sibTransId="{62C55E7C-876C-43B8-B349-7537DDC079D0}"/>
    <dgm:cxn modelId="{9790066E-602C-424B-9EED-BBF5756628A0}" type="presOf" srcId="{3CBD9683-7F0A-466F-A56E-62EC153F4430}" destId="{2776805D-9C8D-47FB-A169-870ECBE11578}" srcOrd="0" destOrd="4" presId="urn:microsoft.com/office/officeart/2005/8/layout/vList2"/>
    <dgm:cxn modelId="{7CBABE70-217E-484C-A8D8-38CA678FBB2E}" srcId="{6C7EE3BF-0C0D-46EF-9C7F-87B4E822DCD0}" destId="{A0637381-56B2-4EBB-9D8F-78B83EDCE383}" srcOrd="0" destOrd="0" parTransId="{88327AFC-6562-4311-8A40-3A2385FFF892}" sibTransId="{9F493674-C1BB-4E9E-ACB8-D7A247E1CD77}"/>
    <dgm:cxn modelId="{23C6EA7C-F1A5-42C9-AE59-CF519CB35895}" srcId="{8998451F-92A8-4D30-AFAE-EC28D2377341}" destId="{6C7EE3BF-0C0D-46EF-9C7F-87B4E822DCD0}" srcOrd="0" destOrd="0" parTransId="{89883546-C31F-42B7-A00A-10D17CEDBAA6}" sibTransId="{3342ABF3-9D43-456A-86C0-4B50CB855E01}"/>
    <dgm:cxn modelId="{8D457DA6-655C-4701-8AEF-9EEB6257028E}" srcId="{4C413FC9-2D65-489B-A26C-398E8BA69B6E}" destId="{8998451F-92A8-4D30-AFAE-EC28D2377341}" srcOrd="1" destOrd="0" parTransId="{BACC25AE-BD33-4C2A-BC16-18E8BC5141FB}" sibTransId="{C75E056F-1AE7-4E02-964F-414D30477B13}"/>
    <dgm:cxn modelId="{A32A06AD-0548-4B50-9D61-5F39F9E4F1D7}" type="presOf" srcId="{8484B308-B1F0-45AC-968B-FC38D0BA329B}" destId="{2776805D-9C8D-47FB-A169-870ECBE11578}" srcOrd="0" destOrd="3" presId="urn:microsoft.com/office/officeart/2005/8/layout/vList2"/>
    <dgm:cxn modelId="{595D40AE-7C9C-42A5-B5B6-85ECE1E973FD}" type="presOf" srcId="{69255D80-9CAB-4BFC-BB31-92A55E9C2A18}" destId="{2776805D-9C8D-47FB-A169-870ECBE11578}" srcOrd="0" destOrd="0" presId="urn:microsoft.com/office/officeart/2005/8/layout/vList2"/>
    <dgm:cxn modelId="{F06AD3B0-CBA3-4584-B5DD-CE69A5ED4339}" srcId="{4C413FC9-2D65-489B-A26C-398E8BA69B6E}" destId="{4392208B-08FC-4EC1-BC08-F43C1623CE99}" srcOrd="0" destOrd="0" parTransId="{6238D9D2-CDD3-4564-82B9-E1A87C62A478}" sibTransId="{98DE5BA2-CDE6-4F2F-90E8-A187CC67FE18}"/>
    <dgm:cxn modelId="{1FECADB3-DA7B-45E8-93E2-A6DD78E3203E}" type="presOf" srcId="{EF079E9A-340C-43A3-8B15-18EBFDFE0B69}" destId="{2776805D-9C8D-47FB-A169-870ECBE11578}" srcOrd="0" destOrd="2" presId="urn:microsoft.com/office/officeart/2005/8/layout/vList2"/>
    <dgm:cxn modelId="{E5B346B9-50EA-4DC7-8BB5-1FFD463F5088}" srcId="{4392208B-08FC-4EC1-BC08-F43C1623CE99}" destId="{EF079E9A-340C-43A3-8B15-18EBFDFE0B69}" srcOrd="1" destOrd="0" parTransId="{190449DB-1B9E-47AF-AC7F-81C5D0594A75}" sibTransId="{809767F5-5470-42E0-8760-E7340ED89B78}"/>
    <dgm:cxn modelId="{8C8A08C5-A6A4-409E-9E09-A439F1511DE4}" srcId="{69255D80-9CAB-4BFC-BB31-92A55E9C2A18}" destId="{2F8350ED-2893-4430-BF4A-2EBFACA52B6F}" srcOrd="0" destOrd="0" parTransId="{606B4347-7019-472F-8CFE-F8A32FEB889C}" sibTransId="{1F27DD20-4B6B-488D-BED0-B0FC51C6EC55}"/>
    <dgm:cxn modelId="{A39E50D5-7784-4EAF-8C77-FBC9851102EB}" srcId="{EF079E9A-340C-43A3-8B15-18EBFDFE0B69}" destId="{8484B308-B1F0-45AC-968B-FC38D0BA329B}" srcOrd="0" destOrd="0" parTransId="{9A7B2895-E045-46D7-9E6F-F2879D4D8920}" sibTransId="{2B6FFB4F-55A2-4378-97A8-FC221FBA5F30}"/>
    <dgm:cxn modelId="{808CA9D7-E6C9-42B5-B43F-813AC35F4F19}" type="presOf" srcId="{8998451F-92A8-4D30-AFAE-EC28D2377341}" destId="{BDCB9069-D091-4A98-97A7-583C0148A5D8}" srcOrd="0" destOrd="0" presId="urn:microsoft.com/office/officeart/2005/8/layout/vList2"/>
    <dgm:cxn modelId="{8D5E9709-0758-494F-9498-2C71707FBC04}" type="presParOf" srcId="{3BA62C20-488E-4D2E-B54C-B6E9570A9383}" destId="{D002F3AF-37DA-4C7E-881D-3981E6358529}" srcOrd="0" destOrd="0" presId="urn:microsoft.com/office/officeart/2005/8/layout/vList2"/>
    <dgm:cxn modelId="{7C7077C3-C9E7-419E-9B69-15127110A070}" type="presParOf" srcId="{3BA62C20-488E-4D2E-B54C-B6E9570A9383}" destId="{2776805D-9C8D-47FB-A169-870ECBE11578}" srcOrd="1" destOrd="0" presId="urn:microsoft.com/office/officeart/2005/8/layout/vList2"/>
    <dgm:cxn modelId="{71B190FA-08B6-40EC-8947-8B96B90DC298}" type="presParOf" srcId="{3BA62C20-488E-4D2E-B54C-B6E9570A9383}" destId="{BDCB9069-D091-4A98-97A7-583C0148A5D8}" srcOrd="2" destOrd="0" presId="urn:microsoft.com/office/officeart/2005/8/layout/vList2"/>
    <dgm:cxn modelId="{3540093C-1B04-41F7-A8F9-AD76D1E021CD}" type="presParOf" srcId="{3BA62C20-488E-4D2E-B54C-B6E9570A9383}" destId="{390ED0CA-D696-4781-B646-F7F32A9A9D0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C38644-0E68-4F9B-867C-A8F9224652FA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EF0C6ECC-A4B6-43E6-AAA1-EE19853B82AB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Food</a:t>
          </a:r>
          <a:endParaRPr lang="zh-CN" sz="16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9D75E7E-E925-41D5-899B-7982348CBE9F}" type="parTrans" cxnId="{A062756B-E623-41AB-99F6-289F1E632126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FDC6223-6388-4544-A963-CD20CE8A8CE2}" type="sibTrans" cxnId="{A062756B-E623-41AB-99F6-289F1E632126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BA1CA7-FB94-4662-8F88-79D8BFF51925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Agriculture</a:t>
          </a:r>
          <a:endParaRPr lang="zh-CN" sz="16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0182D3C-55B5-4F4D-A039-A4AA0A774241}" type="parTrans" cxnId="{123565BE-52C2-466E-AB63-7734C3BEFCCF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9B75C6D-6499-4B2E-A492-5E83D06981AE}" type="sibTrans" cxnId="{123565BE-52C2-466E-AB63-7734C3BEFCCF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E1756A-2AF9-4875-AAA4-9E45027801C9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Environment</a:t>
          </a:r>
          <a:endParaRPr lang="zh-CN" sz="16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C5A15C-7A06-4FF2-891B-B630645BBD81}" type="parTrans" cxnId="{36DA5BC3-6ABA-452B-9C56-91182C2B8D1D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CC08F3-7629-40C5-AF6A-0257E43C08A0}" type="sibTrans" cxnId="{36DA5BC3-6ABA-452B-9C56-91182C2B8D1D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BD4BB1-9D89-4203-86A5-793637456679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health</a:t>
          </a:r>
          <a:endParaRPr lang="zh-CN" sz="16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54393F-5E96-432E-85FD-3380DAEBB983}" type="parTrans" cxnId="{B8DED05E-BE9D-49B3-ACB9-40093FD6352A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2D38F1-B182-4F2E-805C-C1060EEEBCD5}" type="sibTrans" cxnId="{B8DED05E-BE9D-49B3-ACB9-40093FD6352A}">
      <dgm:prSet/>
      <dgm:spPr/>
      <dgm:t>
        <a:bodyPr/>
        <a:lstStyle/>
        <a:p>
          <a:endParaRPr lang="zh-CN" altLang="en-US" sz="16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43F32D-7A04-458D-9326-ABE98EAD250B}" type="pres">
      <dgm:prSet presAssocID="{93C38644-0E68-4F9B-867C-A8F9224652FA}" presName="compositeShape" presStyleCnt="0">
        <dgm:presLayoutVars>
          <dgm:chMax val="7"/>
          <dgm:dir/>
          <dgm:resizeHandles val="exact"/>
        </dgm:presLayoutVars>
      </dgm:prSet>
      <dgm:spPr/>
    </dgm:pt>
    <dgm:pt modelId="{679B00BC-6B47-41FF-A144-C6DE431E9921}" type="pres">
      <dgm:prSet presAssocID="{EF0C6ECC-A4B6-43E6-AAA1-EE19853B82AB}" presName="circ1" presStyleLbl="vennNode1" presStyleIdx="0" presStyleCnt="4"/>
      <dgm:spPr/>
    </dgm:pt>
    <dgm:pt modelId="{9CF8836E-7E30-499B-8FB3-5C2EAEB5DFD4}" type="pres">
      <dgm:prSet presAssocID="{EF0C6ECC-A4B6-43E6-AAA1-EE19853B82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57A9DF-658E-43A1-B65C-27DF57319B04}" type="pres">
      <dgm:prSet presAssocID="{80BA1CA7-FB94-4662-8F88-79D8BFF51925}" presName="circ2" presStyleLbl="vennNode1" presStyleIdx="1" presStyleCnt="4"/>
      <dgm:spPr/>
    </dgm:pt>
    <dgm:pt modelId="{20CA1B38-5D3F-4A8B-8782-2567DF448229}" type="pres">
      <dgm:prSet presAssocID="{80BA1CA7-FB94-4662-8F88-79D8BFF519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693B0F-3891-4EBC-8154-3E51C8FD5A31}" type="pres">
      <dgm:prSet presAssocID="{DDE1756A-2AF9-4875-AAA4-9E45027801C9}" presName="circ3" presStyleLbl="vennNode1" presStyleIdx="2" presStyleCnt="4"/>
      <dgm:spPr/>
    </dgm:pt>
    <dgm:pt modelId="{55FC26B8-9701-4E97-81EF-6C3DDB0C3904}" type="pres">
      <dgm:prSet presAssocID="{DDE1756A-2AF9-4875-AAA4-9E45027801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E70303-4A65-4319-B40C-0D260401D5B9}" type="pres">
      <dgm:prSet presAssocID="{0FBD4BB1-9D89-4203-86A5-793637456679}" presName="circ4" presStyleLbl="vennNode1" presStyleIdx="3" presStyleCnt="4"/>
      <dgm:spPr/>
    </dgm:pt>
    <dgm:pt modelId="{644178CA-117B-4D28-BD70-701052A3624D}" type="pres">
      <dgm:prSet presAssocID="{0FBD4BB1-9D89-4203-86A5-79363745667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A131104-0DAA-4A08-B058-0E1E26126EA6}" type="presOf" srcId="{93C38644-0E68-4F9B-867C-A8F9224652FA}" destId="{E143F32D-7A04-458D-9326-ABE98EAD250B}" srcOrd="0" destOrd="0" presId="urn:microsoft.com/office/officeart/2005/8/layout/venn1"/>
    <dgm:cxn modelId="{C1B8EC1E-11CB-4169-B7C9-AD7F6EC73793}" type="presOf" srcId="{EF0C6ECC-A4B6-43E6-AAA1-EE19853B82AB}" destId="{9CF8836E-7E30-499B-8FB3-5C2EAEB5DFD4}" srcOrd="1" destOrd="0" presId="urn:microsoft.com/office/officeart/2005/8/layout/venn1"/>
    <dgm:cxn modelId="{3D83995D-0DCC-45D8-9E54-26A0F10737AB}" type="presOf" srcId="{80BA1CA7-FB94-4662-8F88-79D8BFF51925}" destId="{FB57A9DF-658E-43A1-B65C-27DF57319B04}" srcOrd="0" destOrd="0" presId="urn:microsoft.com/office/officeart/2005/8/layout/venn1"/>
    <dgm:cxn modelId="{B8DED05E-BE9D-49B3-ACB9-40093FD6352A}" srcId="{93C38644-0E68-4F9B-867C-A8F9224652FA}" destId="{0FBD4BB1-9D89-4203-86A5-793637456679}" srcOrd="3" destOrd="0" parTransId="{5E54393F-5E96-432E-85FD-3380DAEBB983}" sibTransId="{802D38F1-B182-4F2E-805C-C1060EEEBCD5}"/>
    <dgm:cxn modelId="{A062756B-E623-41AB-99F6-289F1E632126}" srcId="{93C38644-0E68-4F9B-867C-A8F9224652FA}" destId="{EF0C6ECC-A4B6-43E6-AAA1-EE19853B82AB}" srcOrd="0" destOrd="0" parTransId="{C9D75E7E-E925-41D5-899B-7982348CBE9F}" sibTransId="{1FDC6223-6388-4544-A963-CD20CE8A8CE2}"/>
    <dgm:cxn modelId="{76A9BF4C-E2A7-4802-8CD9-9F3F07263649}" type="presOf" srcId="{EF0C6ECC-A4B6-43E6-AAA1-EE19853B82AB}" destId="{679B00BC-6B47-41FF-A144-C6DE431E9921}" srcOrd="0" destOrd="0" presId="urn:microsoft.com/office/officeart/2005/8/layout/venn1"/>
    <dgm:cxn modelId="{A7A8B5A0-8E53-4D81-9EAC-B9603607E480}" type="presOf" srcId="{DDE1756A-2AF9-4875-AAA4-9E45027801C9}" destId="{31693B0F-3891-4EBC-8154-3E51C8FD5A31}" srcOrd="0" destOrd="0" presId="urn:microsoft.com/office/officeart/2005/8/layout/venn1"/>
    <dgm:cxn modelId="{7BDF5BBA-7172-42A7-8F66-E735723AE512}" type="presOf" srcId="{0FBD4BB1-9D89-4203-86A5-793637456679}" destId="{644178CA-117B-4D28-BD70-701052A3624D}" srcOrd="1" destOrd="0" presId="urn:microsoft.com/office/officeart/2005/8/layout/venn1"/>
    <dgm:cxn modelId="{123565BE-52C2-466E-AB63-7734C3BEFCCF}" srcId="{93C38644-0E68-4F9B-867C-A8F9224652FA}" destId="{80BA1CA7-FB94-4662-8F88-79D8BFF51925}" srcOrd="1" destOrd="0" parTransId="{40182D3C-55B5-4F4D-A039-A4AA0A774241}" sibTransId="{89B75C6D-6499-4B2E-A492-5E83D06981AE}"/>
    <dgm:cxn modelId="{36DA5BC3-6ABA-452B-9C56-91182C2B8D1D}" srcId="{93C38644-0E68-4F9B-867C-A8F9224652FA}" destId="{DDE1756A-2AF9-4875-AAA4-9E45027801C9}" srcOrd="2" destOrd="0" parTransId="{7BC5A15C-7A06-4FF2-891B-B630645BBD81}" sibTransId="{33CC08F3-7629-40C5-AF6A-0257E43C08A0}"/>
    <dgm:cxn modelId="{5FFF7ECA-61D6-4FE0-A0E8-42FB815E5E26}" type="presOf" srcId="{DDE1756A-2AF9-4875-AAA4-9E45027801C9}" destId="{55FC26B8-9701-4E97-81EF-6C3DDB0C3904}" srcOrd="1" destOrd="0" presId="urn:microsoft.com/office/officeart/2005/8/layout/venn1"/>
    <dgm:cxn modelId="{B4A6C7F0-DD53-418A-80E0-30D0CCAFF798}" type="presOf" srcId="{0FBD4BB1-9D89-4203-86A5-793637456679}" destId="{34E70303-4A65-4319-B40C-0D260401D5B9}" srcOrd="0" destOrd="0" presId="urn:microsoft.com/office/officeart/2005/8/layout/venn1"/>
    <dgm:cxn modelId="{A0ACF7F7-AE0B-443F-9B18-0A65EAE59497}" type="presOf" srcId="{80BA1CA7-FB94-4662-8F88-79D8BFF51925}" destId="{20CA1B38-5D3F-4A8B-8782-2567DF448229}" srcOrd="1" destOrd="0" presId="urn:microsoft.com/office/officeart/2005/8/layout/venn1"/>
    <dgm:cxn modelId="{0AEFF85E-8D3F-4A51-A6D7-573BA15D7E06}" type="presParOf" srcId="{E143F32D-7A04-458D-9326-ABE98EAD250B}" destId="{679B00BC-6B47-41FF-A144-C6DE431E9921}" srcOrd="0" destOrd="0" presId="urn:microsoft.com/office/officeart/2005/8/layout/venn1"/>
    <dgm:cxn modelId="{5A52681D-08BF-43C7-A1C6-B08AF1ABCA4B}" type="presParOf" srcId="{E143F32D-7A04-458D-9326-ABE98EAD250B}" destId="{9CF8836E-7E30-499B-8FB3-5C2EAEB5DFD4}" srcOrd="1" destOrd="0" presId="urn:microsoft.com/office/officeart/2005/8/layout/venn1"/>
    <dgm:cxn modelId="{90904F1F-D7F8-4C2A-9DCA-C35AA40032DC}" type="presParOf" srcId="{E143F32D-7A04-458D-9326-ABE98EAD250B}" destId="{FB57A9DF-658E-43A1-B65C-27DF57319B04}" srcOrd="2" destOrd="0" presId="urn:microsoft.com/office/officeart/2005/8/layout/venn1"/>
    <dgm:cxn modelId="{9495D834-A863-4D02-AED7-5B7B13528EFC}" type="presParOf" srcId="{E143F32D-7A04-458D-9326-ABE98EAD250B}" destId="{20CA1B38-5D3F-4A8B-8782-2567DF448229}" srcOrd="3" destOrd="0" presId="urn:microsoft.com/office/officeart/2005/8/layout/venn1"/>
    <dgm:cxn modelId="{34CA3599-0483-4D65-A2F0-0D6FD68BA3EF}" type="presParOf" srcId="{E143F32D-7A04-458D-9326-ABE98EAD250B}" destId="{31693B0F-3891-4EBC-8154-3E51C8FD5A31}" srcOrd="4" destOrd="0" presId="urn:microsoft.com/office/officeart/2005/8/layout/venn1"/>
    <dgm:cxn modelId="{55AA7608-8E31-4FF5-9FCA-40BA31C28B22}" type="presParOf" srcId="{E143F32D-7A04-458D-9326-ABE98EAD250B}" destId="{55FC26B8-9701-4E97-81EF-6C3DDB0C3904}" srcOrd="5" destOrd="0" presId="urn:microsoft.com/office/officeart/2005/8/layout/venn1"/>
    <dgm:cxn modelId="{5AF457D2-9BE5-4A58-9046-59C0778ECA35}" type="presParOf" srcId="{E143F32D-7A04-458D-9326-ABE98EAD250B}" destId="{34E70303-4A65-4319-B40C-0D260401D5B9}" srcOrd="6" destOrd="0" presId="urn:microsoft.com/office/officeart/2005/8/layout/venn1"/>
    <dgm:cxn modelId="{89C0D043-9BED-422C-ABFE-4E8354A6B0D5}" type="presParOf" srcId="{E143F32D-7A04-458D-9326-ABE98EAD250B}" destId="{644178CA-117B-4D28-BD70-701052A3624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C88DE-969B-40B3-B669-9DFDE364D892}">
      <dsp:nvSpPr>
        <dsp:cNvPr id="0" name=""/>
        <dsp:cNvSpPr/>
      </dsp:nvSpPr>
      <dsp:spPr>
        <a:xfrm>
          <a:off x="0" y="257403"/>
          <a:ext cx="10843727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/>
            <a:t>Challenges facing hunger, nutrition and climate change</a:t>
          </a:r>
          <a:endParaRPr lang="zh-CN" sz="2400" b="1" i="0" kern="1200" dirty="0"/>
        </a:p>
      </dsp:txBody>
      <dsp:txXfrm>
        <a:off x="59399" y="316802"/>
        <a:ext cx="10724929" cy="1098002"/>
      </dsp:txXfrm>
    </dsp:sp>
    <dsp:sp modelId="{71CDDFB3-612B-4C7A-93B3-1354DFB8D6C5}">
      <dsp:nvSpPr>
        <dsp:cNvPr id="0" name=""/>
        <dsp:cNvSpPr/>
      </dsp:nvSpPr>
      <dsp:spPr>
        <a:xfrm>
          <a:off x="0" y="1681639"/>
          <a:ext cx="10843727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/>
            <a:t>Agriculture</a:t>
          </a:r>
          <a:r>
            <a:rPr lang="en-US" altLang="zh-CN" sz="2400" b="1" kern="1200" baseline="0" dirty="0"/>
            <a:t> plays a key role in broader development goals</a:t>
          </a:r>
          <a:endParaRPr lang="zh-CN" sz="2400" b="1" kern="1200" dirty="0"/>
        </a:p>
      </dsp:txBody>
      <dsp:txXfrm>
        <a:off x="59399" y="1741038"/>
        <a:ext cx="10724929" cy="1098002"/>
      </dsp:txXfrm>
    </dsp:sp>
    <dsp:sp modelId="{36DCC81A-EED1-4FAB-B9F7-712F48DA2C54}">
      <dsp:nvSpPr>
        <dsp:cNvPr id="0" name=""/>
        <dsp:cNvSpPr/>
      </dsp:nvSpPr>
      <dsp:spPr>
        <a:xfrm>
          <a:off x="0" y="3065403"/>
          <a:ext cx="10843727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/>
            <a:t>Agricultural development must embrace an agri-food system approach</a:t>
          </a:r>
          <a:endParaRPr lang="zh-CN" sz="2400" b="1" kern="1200" dirty="0"/>
        </a:p>
      </dsp:txBody>
      <dsp:txXfrm>
        <a:off x="59399" y="3124802"/>
        <a:ext cx="10724929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32C23-CC07-4436-AFB4-8032ADD8614A}">
      <dsp:nvSpPr>
        <dsp:cNvPr id="0" name=""/>
        <dsp:cNvSpPr/>
      </dsp:nvSpPr>
      <dsp:spPr>
        <a:xfrm>
          <a:off x="1908941" y="1963395"/>
          <a:ext cx="1605222" cy="10056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Multiple-win technologies 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58035" y="2012489"/>
        <a:ext cx="1507034" cy="907500"/>
      </dsp:txXfrm>
    </dsp:sp>
    <dsp:sp modelId="{EB79939B-83AD-492D-A48D-86185688575B}">
      <dsp:nvSpPr>
        <dsp:cNvPr id="0" name=""/>
        <dsp:cNvSpPr/>
      </dsp:nvSpPr>
      <dsp:spPr>
        <a:xfrm rot="16192534">
          <a:off x="2323169" y="1576944"/>
          <a:ext cx="772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290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8ECBF-7ED7-41BD-B058-3249F9F7C61A}">
      <dsp:nvSpPr>
        <dsp:cNvPr id="0" name=""/>
        <dsp:cNvSpPr/>
      </dsp:nvSpPr>
      <dsp:spPr>
        <a:xfrm>
          <a:off x="1466745" y="251356"/>
          <a:ext cx="2482033" cy="939136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Yield increase, disease resistance and tolerance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12590" y="297201"/>
        <a:ext cx="2390343" cy="847446"/>
      </dsp:txXfrm>
    </dsp:sp>
    <dsp:sp modelId="{64C24A6D-7C99-4756-852F-A41E677F9A63}">
      <dsp:nvSpPr>
        <dsp:cNvPr id="0" name=""/>
        <dsp:cNvSpPr/>
      </dsp:nvSpPr>
      <dsp:spPr>
        <a:xfrm rot="2315188">
          <a:off x="3252014" y="3225456"/>
          <a:ext cx="8221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210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40E43-A055-4609-B513-6BBEF78BA229}">
      <dsp:nvSpPr>
        <dsp:cNvPr id="0" name=""/>
        <dsp:cNvSpPr/>
      </dsp:nvSpPr>
      <dsp:spPr>
        <a:xfrm>
          <a:off x="3094436" y="3481827"/>
          <a:ext cx="2956880" cy="939136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Low carbon, water saving and environmental protection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40281" y="3527672"/>
        <a:ext cx="2865190" cy="847446"/>
      </dsp:txXfrm>
    </dsp:sp>
    <dsp:sp modelId="{E282B36F-A562-40B7-B848-E4144FF08506}">
      <dsp:nvSpPr>
        <dsp:cNvPr id="0" name=""/>
        <dsp:cNvSpPr/>
      </dsp:nvSpPr>
      <dsp:spPr>
        <a:xfrm rot="8491621">
          <a:off x="1344087" y="3225456"/>
          <a:ext cx="8241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415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28D02-C1BB-4647-9E2F-852824E22519}">
      <dsp:nvSpPr>
        <dsp:cNvPr id="0" name=""/>
        <dsp:cNvSpPr/>
      </dsp:nvSpPr>
      <dsp:spPr>
        <a:xfrm>
          <a:off x="44683" y="3481827"/>
          <a:ext cx="1595930" cy="93913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Nutrition and health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0528" y="3527672"/>
        <a:ext cx="1504240" cy="847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1053-3654-46F2-905F-7DDEC5DAE75D}">
      <dsp:nvSpPr>
        <dsp:cNvPr id="0" name=""/>
        <dsp:cNvSpPr/>
      </dsp:nvSpPr>
      <dsp:spPr>
        <a:xfrm>
          <a:off x="38" y="111132"/>
          <a:ext cx="3677029" cy="6969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Technology</a:t>
          </a:r>
          <a:r>
            <a:rPr lang="en-US" altLang="zh-CN" sz="18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Use ICTs to improve food safety and value chains</a:t>
          </a:r>
          <a:endParaRPr lang="zh-CN" sz="1800" kern="1200" dirty="0"/>
        </a:p>
      </dsp:txBody>
      <dsp:txXfrm>
        <a:off x="38" y="111132"/>
        <a:ext cx="3677029" cy="696977"/>
      </dsp:txXfrm>
    </dsp:sp>
    <dsp:sp modelId="{AA13A22B-4A51-4F93-806D-F2BF1FC5DDF0}">
      <dsp:nvSpPr>
        <dsp:cNvPr id="0" name=""/>
        <dsp:cNvSpPr/>
      </dsp:nvSpPr>
      <dsp:spPr>
        <a:xfrm>
          <a:off x="38" y="808109"/>
          <a:ext cx="3677029" cy="46445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Mobile phones, internet tracking for better accuracy, comprehensiveness</a:t>
          </a:r>
          <a:endParaRPr lang="zh-C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Case of China: Using e-Commerce</a:t>
          </a:r>
          <a:endParaRPr lang="zh-C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G20 initiative: </a:t>
          </a:r>
          <a:r>
            <a:rPr lang="en-US" sz="1800" kern="1200" dirty="0"/>
            <a:t>Connects rural farmers with supply and demand information on agricultural produce and materials, and consumer products</a:t>
          </a:r>
          <a:endParaRPr lang="zh-C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Taobao Villages </a:t>
          </a:r>
          <a:r>
            <a:rPr lang="en-US" sz="1800" kern="1200" dirty="0"/>
            <a:t>use e-commerce to foster entrepreneurship and create flexible, inclusive employment opportunities</a:t>
          </a:r>
          <a:endParaRPr lang="zh-CN" sz="1800" kern="1200" dirty="0"/>
        </a:p>
      </dsp:txBody>
      <dsp:txXfrm>
        <a:off x="38" y="808109"/>
        <a:ext cx="3677029" cy="4644539"/>
      </dsp:txXfrm>
    </dsp:sp>
    <dsp:sp modelId="{8BC54828-1CB5-4808-A490-D0B914E093C9}">
      <dsp:nvSpPr>
        <dsp:cNvPr id="0" name=""/>
        <dsp:cNvSpPr/>
      </dsp:nvSpPr>
      <dsp:spPr>
        <a:xfrm>
          <a:off x="4191852" y="111132"/>
          <a:ext cx="3677029" cy="69697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Novel foods</a:t>
          </a:r>
        </a:p>
      </dsp:txBody>
      <dsp:txXfrm>
        <a:off x="4191852" y="111132"/>
        <a:ext cx="3677029" cy="696977"/>
      </dsp:txXfrm>
    </dsp:sp>
    <dsp:sp modelId="{E16B827E-4943-49CB-8386-0FBDAA8667C6}">
      <dsp:nvSpPr>
        <dsp:cNvPr id="0" name=""/>
        <dsp:cNvSpPr/>
      </dsp:nvSpPr>
      <dsp:spPr>
        <a:xfrm>
          <a:off x="4191852" y="808109"/>
          <a:ext cx="3677029" cy="4644539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Alternative proteins to reduce health risks, GHGs, environmental impact</a:t>
          </a:r>
          <a:endParaRPr lang="zh-CN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Production of cultured meat involves up to 96% lower GHG emissions and water use, and 99% lower land use depending on conventional meat product compared (</a:t>
          </a:r>
          <a:r>
            <a:rPr lang="en-US" sz="1800" b="0" kern="1200" dirty="0" err="1"/>
            <a:t>Thottathil</a:t>
          </a:r>
          <a:r>
            <a:rPr lang="en-US" sz="1800" b="0" kern="1200" dirty="0"/>
            <a:t>, </a:t>
          </a:r>
          <a:r>
            <a:rPr lang="en-US" sz="1800" b="0" kern="1200" dirty="0" err="1"/>
            <a:t>Jayasekaran</a:t>
          </a:r>
          <a:r>
            <a:rPr lang="en-US" sz="1800" b="0" kern="1200" dirty="0"/>
            <a:t>, and Othman 2016; </a:t>
          </a:r>
          <a:r>
            <a:rPr lang="en-US" sz="1800" b="0" kern="1200" dirty="0" err="1"/>
            <a:t>Toumisto</a:t>
          </a:r>
          <a:r>
            <a:rPr lang="en-US" sz="1800" b="0" kern="1200" dirty="0"/>
            <a:t> 2011)</a:t>
          </a:r>
          <a:endParaRPr lang="zh-CN" sz="1800" kern="1200" dirty="0"/>
        </a:p>
      </dsp:txBody>
      <dsp:txXfrm>
        <a:off x="4191852" y="808109"/>
        <a:ext cx="3677029" cy="4644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F7834-EE84-4993-86E3-F1A6E999AD3E}">
      <dsp:nvSpPr>
        <dsp:cNvPr id="0" name=""/>
        <dsp:cNvSpPr/>
      </dsp:nvSpPr>
      <dsp:spPr>
        <a:xfrm>
          <a:off x="29" y="241202"/>
          <a:ext cx="2861139" cy="11444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Reform agricultural subsidies to support production of healthy and nutritious foods</a:t>
          </a:r>
          <a:endParaRPr lang="zh-CN" sz="1600" kern="1200" dirty="0"/>
        </a:p>
      </dsp:txBody>
      <dsp:txXfrm>
        <a:off x="29" y="241202"/>
        <a:ext cx="2861139" cy="1144455"/>
      </dsp:txXfrm>
    </dsp:sp>
    <dsp:sp modelId="{A76002CF-38A9-49D6-B642-238FAEFA44B9}">
      <dsp:nvSpPr>
        <dsp:cNvPr id="0" name=""/>
        <dsp:cNvSpPr/>
      </dsp:nvSpPr>
      <dsp:spPr>
        <a:xfrm>
          <a:off x="29" y="1385658"/>
          <a:ext cx="2861139" cy="41284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Support production of healthy foods</a:t>
          </a:r>
          <a:endParaRPr lang="zh-CN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Prices of nutrient-dense foods rising faster than energy-dense, nutrient-poor foods (Dizon and Herforth 2018)</a:t>
          </a:r>
          <a:endParaRPr lang="zh-CN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EAT-Lancet</a:t>
          </a:r>
          <a:r>
            <a:rPr lang="en-US" sz="1600" kern="1200" dirty="0"/>
            <a:t> reference diet is not affordable for the world’s poor—cost of diet exceeded HH per capita income for 1.58 billion people (</a:t>
          </a:r>
          <a:r>
            <a:rPr lang="en-US" sz="1600" kern="1200" dirty="0" err="1"/>
            <a:t>Hirvonen</a:t>
          </a:r>
          <a:r>
            <a:rPr lang="en-US" sz="1600" kern="1200" dirty="0"/>
            <a:t> et al. 2019)</a:t>
          </a:r>
          <a:endParaRPr lang="zh-CN" sz="1600" kern="1200" dirty="0"/>
        </a:p>
      </dsp:txBody>
      <dsp:txXfrm>
        <a:off x="29" y="1385658"/>
        <a:ext cx="2861139" cy="4128480"/>
      </dsp:txXfrm>
    </dsp:sp>
    <dsp:sp modelId="{97AC2EB0-EE00-4BAC-9234-165A09E32F89}">
      <dsp:nvSpPr>
        <dsp:cNvPr id="0" name=""/>
        <dsp:cNvSpPr/>
      </dsp:nvSpPr>
      <dsp:spPr>
        <a:xfrm>
          <a:off x="3261729" y="241202"/>
          <a:ext cx="2861139" cy="114445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Increase investment in value chains to improve access to healthy foods</a:t>
          </a:r>
          <a:endParaRPr lang="zh-CN" sz="1600" kern="1200" dirty="0"/>
        </a:p>
      </dsp:txBody>
      <dsp:txXfrm>
        <a:off x="3261729" y="241202"/>
        <a:ext cx="2861139" cy="1144455"/>
      </dsp:txXfrm>
    </dsp:sp>
    <dsp:sp modelId="{90640776-1F40-4AA8-822E-CBD2E9692DB9}">
      <dsp:nvSpPr>
        <dsp:cNvPr id="0" name=""/>
        <dsp:cNvSpPr/>
      </dsp:nvSpPr>
      <dsp:spPr>
        <a:xfrm>
          <a:off x="3261729" y="1385658"/>
          <a:ext cx="2861139" cy="412848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Invest in rural roads and market facilities, as well as innovative rural finance to support agro-industries and rural food transformation and service industries</a:t>
          </a:r>
          <a:endParaRPr lang="zh-CN" sz="1600" kern="1200" dirty="0"/>
        </a:p>
      </dsp:txBody>
      <dsp:txXfrm>
        <a:off x="3261729" y="1385658"/>
        <a:ext cx="2861139" cy="4128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2F3AF-37DA-4C7E-881D-3981E6358529}">
      <dsp:nvSpPr>
        <dsp:cNvPr id="0" name=""/>
        <dsp:cNvSpPr/>
      </dsp:nvSpPr>
      <dsp:spPr>
        <a:xfrm>
          <a:off x="163614" y="5241"/>
          <a:ext cx="7072811" cy="1064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ea"/>
              <a:ea typeface="+mn-ea"/>
              <a:cs typeface="Arial" panose="020B0604020202020204" pitchFamily="34" charset="0"/>
            </a:rPr>
            <a:t>Tax carbon-intensive and nutrient-poor foods</a:t>
          </a:r>
          <a:endParaRPr lang="zh-CN" sz="2600" kern="1200" dirty="0">
            <a:latin typeface="+mn-ea"/>
            <a:ea typeface="+mn-ea"/>
            <a:cs typeface="Arial" panose="020B0604020202020204" pitchFamily="34" charset="0"/>
          </a:endParaRPr>
        </a:p>
      </dsp:txBody>
      <dsp:txXfrm>
        <a:off x="215588" y="57215"/>
        <a:ext cx="6968863" cy="960752"/>
      </dsp:txXfrm>
    </dsp:sp>
    <dsp:sp modelId="{2776805D-9C8D-47FB-A169-870ECBE11578}">
      <dsp:nvSpPr>
        <dsp:cNvPr id="0" name=""/>
        <dsp:cNvSpPr/>
      </dsp:nvSpPr>
      <dsp:spPr>
        <a:xfrm>
          <a:off x="0" y="1069942"/>
          <a:ext cx="7400041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>
              <a:latin typeface="+mn-ea"/>
              <a:ea typeface="+mn-ea"/>
              <a:cs typeface="Arial" panose="020B0604020202020204" pitchFamily="34" charset="0"/>
            </a:rPr>
            <a:t>Tax emissions-intensive foods (e.g. meat and dairy)</a:t>
          </a:r>
          <a:endParaRPr lang="zh-CN" sz="1400" b="1" kern="1200" dirty="0">
            <a:latin typeface="+mn-ea"/>
            <a:ea typeface="+mn-ea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+mn-ea"/>
              <a:ea typeface="+mn-ea"/>
              <a:cs typeface="Arial" panose="020B0604020202020204" pitchFamily="34" charset="0"/>
            </a:rPr>
            <a:t>Avoid more than 100,000 deaths in 2020 from reduced dietary and weight-related risk factors (</a:t>
          </a:r>
          <a:r>
            <a:rPr lang="en-US" sz="1400" kern="1200" dirty="0" err="1">
              <a:latin typeface="+mn-ea"/>
              <a:ea typeface="+mn-ea"/>
              <a:cs typeface="Arial" panose="020B0604020202020204" pitchFamily="34" charset="0"/>
            </a:rPr>
            <a:t>Springmann</a:t>
          </a:r>
          <a:r>
            <a:rPr lang="en-US" sz="1400" kern="1200" dirty="0">
              <a:latin typeface="+mn-ea"/>
              <a:ea typeface="+mn-ea"/>
              <a:cs typeface="Arial" panose="020B0604020202020204" pitchFamily="34" charset="0"/>
            </a:rPr>
            <a:t> et al. 2016)</a:t>
          </a:r>
          <a:endParaRPr lang="zh-CN" sz="1400" kern="1200" dirty="0">
            <a:latin typeface="+mn-ea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>
              <a:latin typeface="+mn-ea"/>
              <a:ea typeface="+mn-ea"/>
              <a:cs typeface="Arial" panose="020B0604020202020204" pitchFamily="34" charset="0"/>
            </a:rPr>
            <a:t>Tax nutrient-poor foods – e.g. Mexico’s sugar sweetened beverage tax</a:t>
          </a:r>
          <a:endParaRPr lang="zh-CN" sz="1400" b="1" kern="1200" dirty="0">
            <a:latin typeface="+mn-ea"/>
            <a:ea typeface="+mn-ea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+mn-ea"/>
              <a:ea typeface="+mn-ea"/>
              <a:cs typeface="Arial" panose="020B0604020202020204" pitchFamily="34" charset="0"/>
            </a:rPr>
            <a:t>SSB purchase declined by 6% on average</a:t>
          </a:r>
          <a:endParaRPr lang="zh-CN" sz="1400" kern="1200" dirty="0">
            <a:latin typeface="+mn-ea"/>
            <a:ea typeface="+mn-ea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+mn-ea"/>
              <a:ea typeface="+mn-ea"/>
              <a:cs typeface="Arial" panose="020B0604020202020204" pitchFamily="34" charset="0"/>
            </a:rPr>
            <a:t>9% decline for lower social economic status households</a:t>
          </a:r>
          <a:endParaRPr lang="zh-CN" sz="1400" kern="1200" dirty="0">
            <a:latin typeface="+mn-ea"/>
            <a:ea typeface="+mn-ea"/>
            <a:cs typeface="Arial" panose="020B0604020202020204" pitchFamily="34" charset="0"/>
          </a:endParaRPr>
        </a:p>
      </dsp:txBody>
      <dsp:txXfrm>
        <a:off x="0" y="1069942"/>
        <a:ext cx="7400041" cy="1506960"/>
      </dsp:txXfrm>
    </dsp:sp>
    <dsp:sp modelId="{BDCB9069-D091-4A98-97A7-583C0148A5D8}">
      <dsp:nvSpPr>
        <dsp:cNvPr id="0" name=""/>
        <dsp:cNvSpPr/>
      </dsp:nvSpPr>
      <dsp:spPr>
        <a:xfrm>
          <a:off x="163614" y="2576902"/>
          <a:ext cx="7072811" cy="1064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ea"/>
              <a:ea typeface="+mn-ea"/>
              <a:cs typeface="Arial" panose="020B0604020202020204" pitchFamily="34" charset="0"/>
            </a:rPr>
            <a:t>Enhance nutrition-targeted social protection</a:t>
          </a:r>
          <a:endParaRPr lang="zh-CN" sz="2600" kern="1200" dirty="0">
            <a:latin typeface="+mn-ea"/>
            <a:ea typeface="+mn-ea"/>
            <a:cs typeface="Arial" panose="020B0604020202020204" pitchFamily="34" charset="0"/>
          </a:endParaRPr>
        </a:p>
      </dsp:txBody>
      <dsp:txXfrm>
        <a:off x="215588" y="2628876"/>
        <a:ext cx="6968863" cy="960752"/>
      </dsp:txXfrm>
    </dsp:sp>
    <dsp:sp modelId="{390ED0CA-D696-4781-B646-F7F32A9A9D0B}">
      <dsp:nvSpPr>
        <dsp:cNvPr id="0" name=""/>
        <dsp:cNvSpPr/>
      </dsp:nvSpPr>
      <dsp:spPr>
        <a:xfrm>
          <a:off x="0" y="3641602"/>
          <a:ext cx="7400041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>
              <a:latin typeface="+mn-ea"/>
              <a:ea typeface="+mn-ea"/>
              <a:cs typeface="Arial" panose="020B0604020202020204" pitchFamily="34" charset="0"/>
            </a:rPr>
            <a:t>Combining transfer programs with behavior change </a:t>
          </a:r>
          <a:br>
            <a:rPr lang="en-US" sz="1400" b="1" kern="1200" dirty="0">
              <a:latin typeface="+mn-ea"/>
              <a:ea typeface="+mn-ea"/>
              <a:cs typeface="Arial" panose="020B0604020202020204" pitchFamily="34" charset="0"/>
            </a:rPr>
          </a:br>
          <a:r>
            <a:rPr lang="en-US" sz="1400" b="1" kern="1200" dirty="0">
              <a:latin typeface="+mn-ea"/>
              <a:ea typeface="+mn-ea"/>
              <a:cs typeface="Arial" panose="020B0604020202020204" pitchFamily="34" charset="0"/>
            </a:rPr>
            <a:t>communication</a:t>
          </a:r>
          <a:r>
            <a:rPr lang="zh-CN" sz="1400" b="1" kern="1200" dirty="0">
              <a:latin typeface="+mn-ea"/>
              <a:ea typeface="+mn-ea"/>
              <a:cs typeface="Arial" panose="020B0604020202020204" pitchFamily="34" charset="0"/>
            </a:rPr>
            <a:t>（</a:t>
          </a:r>
          <a:r>
            <a:rPr lang="en-US" sz="1400" b="1" kern="1200" dirty="0">
              <a:latin typeface="+mn-ea"/>
              <a:ea typeface="+mn-ea"/>
              <a:cs typeface="Arial" panose="020B0604020202020204" pitchFamily="34" charset="0"/>
            </a:rPr>
            <a:t>BCC) can improve child nutrition </a:t>
          </a:r>
          <a:endParaRPr lang="zh-CN" sz="1400" b="1" kern="1200" dirty="0">
            <a:latin typeface="+mn-ea"/>
            <a:ea typeface="+mn-ea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+mn-ea"/>
              <a:ea typeface="+mn-ea"/>
              <a:cs typeface="Arial" panose="020B0604020202020204" pitchFamily="34" charset="0"/>
            </a:rPr>
            <a:t>In Bangladesh, cash transfers accompanied by high-quality BCC improved </a:t>
          </a:r>
          <a:br>
            <a:rPr lang="en-US" sz="1400" kern="1200" dirty="0">
              <a:latin typeface="+mn-ea"/>
              <a:ea typeface="+mn-ea"/>
              <a:cs typeface="Arial" panose="020B0604020202020204" pitchFamily="34" charset="0"/>
            </a:rPr>
          </a:br>
          <a:r>
            <a:rPr lang="en-US" sz="1400" kern="1200" dirty="0">
              <a:latin typeface="+mn-ea"/>
              <a:ea typeface="+mn-ea"/>
              <a:cs typeface="Arial" panose="020B0604020202020204" pitchFamily="34" charset="0"/>
            </a:rPr>
            <a:t>children’s consumption of multiple-micronutrient powders or iron supplements in the last week by 22 percentage pts (</a:t>
          </a:r>
          <a:r>
            <a:rPr lang="en-US" sz="1400" kern="1200" dirty="0" err="1">
              <a:latin typeface="+mn-ea"/>
              <a:ea typeface="+mn-ea"/>
              <a:cs typeface="Arial" panose="020B0604020202020204" pitchFamily="34" charset="0"/>
            </a:rPr>
            <a:t>Hoddinott</a:t>
          </a:r>
          <a:r>
            <a:rPr lang="en-US" sz="1400" kern="1200" dirty="0">
              <a:latin typeface="+mn-ea"/>
              <a:ea typeface="+mn-ea"/>
              <a:cs typeface="Arial" panose="020B0604020202020204" pitchFamily="34" charset="0"/>
            </a:rPr>
            <a:t> et al. 2018)</a:t>
          </a:r>
          <a:endParaRPr lang="zh-CN" sz="1400" kern="1200" dirty="0">
            <a:latin typeface="+mn-ea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>
              <a:latin typeface="+mn-ea"/>
              <a:ea typeface="+mn-ea"/>
              <a:cs typeface="Arial" panose="020B0604020202020204" pitchFamily="34" charset="0"/>
            </a:rPr>
            <a:t>BUT requires complementary policies and programs to link knowledge and behavior </a:t>
          </a:r>
          <a:r>
            <a:rPr lang="en-US" sz="1400" b="0" kern="1200" dirty="0">
              <a:latin typeface="+mn-ea"/>
              <a:ea typeface="+mn-ea"/>
              <a:cs typeface="Arial" panose="020B0604020202020204" pitchFamily="34" charset="0"/>
            </a:rPr>
            <a:t>(Kramer 2017, Menon et al. 2017)</a:t>
          </a:r>
          <a:endParaRPr lang="zh-CN" sz="1400" b="0" kern="1200" dirty="0">
            <a:latin typeface="+mn-ea"/>
            <a:ea typeface="+mn-ea"/>
            <a:cs typeface="Arial" panose="020B0604020202020204" pitchFamily="34" charset="0"/>
          </a:endParaRPr>
        </a:p>
      </dsp:txBody>
      <dsp:txXfrm>
        <a:off x="0" y="3641602"/>
        <a:ext cx="7400041" cy="1829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B00BC-6B47-41FF-A144-C6DE431E9921}">
      <dsp:nvSpPr>
        <dsp:cNvPr id="0" name=""/>
        <dsp:cNvSpPr/>
      </dsp:nvSpPr>
      <dsp:spPr>
        <a:xfrm>
          <a:off x="3613554" y="58395"/>
          <a:ext cx="3036540" cy="303654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Food</a:t>
          </a:r>
          <a:endParaRPr lang="zh-CN" sz="16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63924" y="467160"/>
        <a:ext cx="2335800" cy="963517"/>
      </dsp:txXfrm>
    </dsp:sp>
    <dsp:sp modelId="{FB57A9DF-658E-43A1-B65C-27DF57319B04}">
      <dsp:nvSpPr>
        <dsp:cNvPr id="0" name=""/>
        <dsp:cNvSpPr/>
      </dsp:nvSpPr>
      <dsp:spPr>
        <a:xfrm>
          <a:off x="4956639" y="1401480"/>
          <a:ext cx="3036540" cy="303654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Agriculture</a:t>
          </a:r>
          <a:endParaRPr lang="zh-CN" sz="16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591699" y="1751850"/>
        <a:ext cx="1167900" cy="2335800"/>
      </dsp:txXfrm>
    </dsp:sp>
    <dsp:sp modelId="{31693B0F-3891-4EBC-8154-3E51C8FD5A31}">
      <dsp:nvSpPr>
        <dsp:cNvPr id="0" name=""/>
        <dsp:cNvSpPr/>
      </dsp:nvSpPr>
      <dsp:spPr>
        <a:xfrm>
          <a:off x="3613554" y="2744565"/>
          <a:ext cx="3036540" cy="303654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Environment</a:t>
          </a:r>
          <a:endParaRPr lang="zh-CN" sz="1600" b="1" kern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63924" y="4408822"/>
        <a:ext cx="2335800" cy="963517"/>
      </dsp:txXfrm>
    </dsp:sp>
    <dsp:sp modelId="{34E70303-4A65-4319-B40C-0D260401D5B9}">
      <dsp:nvSpPr>
        <dsp:cNvPr id="0" name=""/>
        <dsp:cNvSpPr/>
      </dsp:nvSpPr>
      <dsp:spPr>
        <a:xfrm>
          <a:off x="2270469" y="1401480"/>
          <a:ext cx="3036540" cy="303654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health</a:t>
          </a:r>
          <a:endParaRPr lang="zh-CN" sz="1600" b="1" kern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04049" y="1751850"/>
        <a:ext cx="1167900" cy="2335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E6516-3132-47D3-BEEC-F5210B112B6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5F46A-2C3E-4846-A604-9BE906DF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82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pri.org/publication/relative-caloric-prices-healthy-and-unhealthy-foods-differ-systematically-across-incom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FFB69-9E4D-4EDD-AF28-81783523702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FFB69-9E4D-4EDD-AF28-81783523702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1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https://www.flickr.com/photos/icrisatimages/20564856401/in/gallery-156585242@N02-72157662081351518/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farmer in Vietnam showing an improved variety of groundnut.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https://www.ncbi.nlm.nih.gov/pmc/articles/PMC4807965/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https://www.ncbi.nlm.nih.gov/pubmed/21682287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FFB69-9E4D-4EDD-AF28-8178352370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2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https://www.ncbi.nlm.nih.gov/pmc/articles/PMC4807965/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https://www.ncbi.nlm.nih.gov/pubmed/21682287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FFB69-9E4D-4EDD-AF28-81783523702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0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Kumar et al 2016: https://ageconsearch.umn.edu/bitstream/253163/2/2-Anjani-Kumar.pdf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Headey,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Hirvonen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Hoddinott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2018: </a:t>
            </a:r>
            <a:r>
              <a:rPr lang="en-US" b="0" dirty="0"/>
              <a:t>http://www.ifpri.org/publication/animal-sourced-foods-asf-and-child-stunting</a:t>
            </a:r>
          </a:p>
          <a:p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Dizon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Herforth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2018: </a:t>
            </a:r>
            <a:r>
              <a:rPr lang="en-US" b="0" dirty="0"/>
              <a:t>http://documents.worldbank.org/curated/en/382091534429994437/pdf/WPS8557.pdf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Headey 2019: </a:t>
            </a:r>
            <a:r>
              <a:rPr lang="en-US" dirty="0">
                <a:hlinkClick r:id="rId3"/>
              </a:rPr>
              <a:t>http://www.ifpri.org/publication/relative-caloric-prices-healthy-and-unhealthy-foods-differ-systematically-across-income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AA323-5059-4D56-8340-1C4053A314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Springmann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2016: https://www.nature.com/articles/nclimate3155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Hoddinott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2018: </a:t>
            </a:r>
            <a:r>
              <a:rPr lang="en-US" dirty="0"/>
              <a:t>https://www.cambridge.org/core/services/aop-cambridge-core/content/view/1E8022AF54A6C6EB21801B61FCD9C54C/S1368980017004232a.pdf/randomized_control_trials_demonstrate_that_nutritionsensitive_social_protection_interventions_increase_the_use_of_multiplemicronutrient_powders_and_iron_supplements_in_rural_preschool_bangladeshi_children.pdf</a:t>
            </a:r>
          </a:p>
          <a:p>
            <a:endParaRPr lang="en-US" dirty="0"/>
          </a:p>
          <a:p>
            <a:r>
              <a:rPr lang="en-US" dirty="0"/>
              <a:t>Kramer 2017: https://www.ifpri.org/publication/cooking-contests-healthier-recipes-impacts-nutrition-knowledge-and-behaviors-Bangladesh</a:t>
            </a:r>
          </a:p>
          <a:p>
            <a:r>
              <a:rPr lang="en-US" dirty="0"/>
              <a:t>Menon et al. 2017: https://www.fasebj.org/doi/abs/10.1096/fasebj.31.1_supplement.165.6</a:t>
            </a:r>
          </a:p>
          <a:p>
            <a:endParaRPr lang="en-US" dirty="0"/>
          </a:p>
          <a:p>
            <a:r>
              <a:rPr lang="en-US" dirty="0" err="1"/>
              <a:t>Colchero</a:t>
            </a:r>
            <a:r>
              <a:rPr lang="en-US" dirty="0"/>
              <a:t> et al 2016: https://www.bmj.com/content/352/bmj.h6704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AA323-5059-4D56-8340-1C4053A314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Photo; USAID-Tanzania https://www.flickr.com/photos/usaid_images/5842086033/in/photolist-ovvDBA-oNHtu6-cVqUUm-oJatX8-owtGFr-bz3qYo-bvpXzQ-ejrHs6-ovzxWM-cVqV83-9UfdDg-9UfdAM-oRvKaz-8SmNDo-oqLcLW-oPLkqi-cVqWQC-9EfBhR-bJjL2H-aviThY-bhgH76-bJjKVg-gK4xFh-pj3hk8-oFmDXh-bvpXx7-oHyNS3-cVqVRW-9Ufdyn-orSTj4-or6YMa-fV7Ltm-ejxr6C-bvpXN7-bvpXKQ-ayZ2cG-bMX6Gr-bhgH9v-yDQE2S-utomRL-tyFS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AA323-5059-4D56-8340-1C4053A314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4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0CB2A3-B896-4199-8E8A-02899AB50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154F59-04E6-4DB6-AC75-818A516BD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C0D4DF-4313-4E68-A3D5-81F9D0EF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D5FACC-4C3F-42FA-82D8-31CEAD28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4184B0-2FB2-4C68-9838-5D750282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8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DE006-98F5-4B2C-BF73-32BDF269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57B44E-872B-4690-8140-DDCEE4FCA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A17182-4424-43FB-B37E-4815FDE1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9FDB20-6A2B-457A-BB38-A55B3944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1E48FB-190E-423B-A2C2-47143744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9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05A685-A748-4807-9C86-C572914CF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41165F-13F6-4EEC-A7C0-63A1AA17C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2181BB-F7F4-482E-B04E-66E9958B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9EDC7C-A35E-4F69-915E-4D36B939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AA878-316C-40CE-93BF-D8B03B57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9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9">
            <a:extLst>
              <a:ext uri="{FF2B5EF4-FFF2-40B4-BE49-F238E27FC236}">
                <a16:creationId xmlns:a16="http://schemas.microsoft.com/office/drawing/2014/main" id="{5D10C3B9-A4DC-4BCD-BAF6-8B485838AB61}"/>
              </a:ext>
            </a:extLst>
          </p:cNvPr>
          <p:cNvSpPr/>
          <p:nvPr userDrawn="1"/>
        </p:nvSpPr>
        <p:spPr>
          <a:xfrm>
            <a:off x="0" y="840578"/>
            <a:ext cx="5097294" cy="71439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rgbClr val="80B4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136A389-9CA4-4AD7-8CEB-01CAFCD84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" y="6562"/>
            <a:ext cx="981246" cy="83401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A251B8C-D274-4B33-8F66-704BAD557D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2723" y="65086"/>
            <a:ext cx="838200" cy="7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7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9">
            <a:extLst>
              <a:ext uri="{FF2B5EF4-FFF2-40B4-BE49-F238E27FC236}">
                <a16:creationId xmlns:a16="http://schemas.microsoft.com/office/drawing/2014/main" id="{DAEDA669-C26F-4A9F-AAFB-9B144C098589}"/>
              </a:ext>
            </a:extLst>
          </p:cNvPr>
          <p:cNvSpPr/>
          <p:nvPr userDrawn="1"/>
        </p:nvSpPr>
        <p:spPr>
          <a:xfrm>
            <a:off x="0" y="840578"/>
            <a:ext cx="5097294" cy="71439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rgbClr val="80B4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04DC9C6-376A-44B2-8D25-179B6E026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" y="6562"/>
            <a:ext cx="981246" cy="83401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A886CF-74AC-4533-A942-4486296884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2723" y="65086"/>
            <a:ext cx="838200" cy="7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A8EBBF-FAF2-49D6-B816-DB4CFD3B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548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224A82-4628-467B-909B-E7B0FA7A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CB12AA-A249-484C-BC0A-E7C8F104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5D09DB-7924-4FAF-AE0A-4502F8AE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59A42-248B-4F87-8B61-E3C6FB37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Graphic 19">
            <a:extLst>
              <a:ext uri="{FF2B5EF4-FFF2-40B4-BE49-F238E27FC236}">
                <a16:creationId xmlns:a16="http://schemas.microsoft.com/office/drawing/2014/main" id="{5CA06F5F-D07A-4DB2-B54F-2A21C12F3CAE}"/>
              </a:ext>
            </a:extLst>
          </p:cNvPr>
          <p:cNvSpPr/>
          <p:nvPr userDrawn="1"/>
        </p:nvSpPr>
        <p:spPr>
          <a:xfrm>
            <a:off x="0" y="840578"/>
            <a:ext cx="5097294" cy="71439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rgbClr val="80B4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6260AF-13CD-471A-8420-D287ECF45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" y="-15930"/>
            <a:ext cx="1007709" cy="8565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86E171-A020-437F-96F6-1E933B45E5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2723" y="65086"/>
            <a:ext cx="838200" cy="7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0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99125-64F5-495D-9458-AB352508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8B0D04-9BB5-4D19-8882-208538D5D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78668-F9E9-4079-87A3-6AD2589B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22FBB8-3120-43CE-B0E4-7F647E9A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E1F0F3-F224-4047-8BDB-19063B99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62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C11D97-C92C-4F5B-842B-BD5C61F2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4EC945-BDBA-4B31-9B47-04262BC0F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D91A9F-528D-4BEE-AD2B-2BF7F36CC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0A44E6-B300-4048-9D50-611AA6A9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FEB72A-7580-4E68-8BBE-27488782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DFB62A-65C2-42CA-B07F-939AA478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364CA-AA97-4C98-80D0-A48D1348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2E2C5F-B9EC-46B9-8753-7667AD820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658E1B-6830-4A45-8738-05B61E25F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F4F7C2-1312-4B66-A75F-EB78BB536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B050E9-0F12-4A79-9BE8-ABC6DB993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4E4AAC-A2DB-494D-B334-93EFE791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6B1D5D-5C6E-437A-9214-310B1C89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0D4056-17C1-4645-8BB4-1AD9A7B1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53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116B02-C9E5-410C-887D-5FA8EE4E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D293DF-451E-43BC-95CF-38BC165C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D0A1B-25C6-400E-931B-8DC739AC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B0294E-E014-4FEA-94B5-278CC1CD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85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767E6A-D3B1-4B30-8974-2A54E175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24D1E8-BF77-4CBC-AC45-3BD88E9D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6EAB4D-222E-46D9-AF1B-14A79289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14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8F885-50B8-4642-AC0A-B4F31342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EB447E-A2F7-466C-9794-6D257BE71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76CD3-5F7B-407E-A06B-49E8B2E8C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9E2CFD-72E6-47AA-873B-8258846C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C958E-6823-4908-99AE-5E1D0017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24B917-E008-467F-8E61-9B20230D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44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2F5C31-CF01-409F-A8B4-17EFDCDB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D51EA3-6794-48E8-914D-8929CE6F4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0A8D41-E050-469C-8228-6C0A4CB32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824F16-EBFD-48CF-A25D-3C47EAB7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C879FE-3233-4943-9370-5894851A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332DF6-8802-4C9C-9946-FEFBACFA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9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E7BB24-A3D7-40B3-8309-6343F1C1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9107BF-F89C-4494-B18D-75F56C9FD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200A67-6598-4DE1-8642-DB9F16229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452D-D146-49CB-9224-F8916D22A64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E68F14-FDA3-44DE-897B-B2F4978AD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E30240-F093-43F3-98AC-D641C9703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36F1-1E5C-4B15-B2DF-73A5829CA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5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DD1A142-D518-49B9-9FC8-942F29D77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356"/>
            <a:ext cx="4328160" cy="5263644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AE07FF7C-342E-4815-A3CB-78CF4538546B}"/>
              </a:ext>
            </a:extLst>
          </p:cNvPr>
          <p:cNvSpPr txBox="1">
            <a:spLocks/>
          </p:cNvSpPr>
          <p:nvPr/>
        </p:nvSpPr>
        <p:spPr>
          <a:xfrm>
            <a:off x="772455" y="-371221"/>
            <a:ext cx="10303087" cy="1826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700"/>
              </a:lnSpc>
            </a:pPr>
            <a:r>
              <a:rPr lang="en-US" altLang="zh-CN" sz="44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Development in a Changing World:</a:t>
            </a:r>
            <a:r>
              <a:rPr lang="zh-CN" altLang="en-US" sz="44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zh-CN" altLang="en-US" sz="44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9DCFAF-02BD-48A4-8FBB-EF75F5EB8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006"/>
          <a:stretch/>
        </p:blipFill>
        <p:spPr>
          <a:xfrm>
            <a:off x="-81280" y="-48080"/>
            <a:ext cx="1116458" cy="12795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822864-47BF-4803-A20B-41A12352D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3" y="0"/>
            <a:ext cx="1116458" cy="1231432"/>
          </a:xfrm>
          <a:prstGeom prst="rect">
            <a:avLst/>
          </a:prstGeom>
        </p:spPr>
      </p:pic>
      <p:sp>
        <p:nvSpPr>
          <p:cNvPr id="6" name="副标题 2">
            <a:extLst>
              <a:ext uri="{FF2B5EF4-FFF2-40B4-BE49-F238E27FC236}">
                <a16:creationId xmlns:a16="http://schemas.microsoft.com/office/drawing/2014/main" id="{DC7E6F56-4810-4793-8994-7227D826E82F}"/>
              </a:ext>
            </a:extLst>
          </p:cNvPr>
          <p:cNvSpPr txBox="1">
            <a:spLocks/>
          </p:cNvSpPr>
          <p:nvPr/>
        </p:nvSpPr>
        <p:spPr>
          <a:xfrm>
            <a:off x="5072398" y="3252967"/>
            <a:ext cx="6865602" cy="2937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en-US" altLang="zh-CN" sz="112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Shenggen Fan</a:t>
            </a:r>
          </a:p>
          <a:p>
            <a:pPr algn="l">
              <a:lnSpc>
                <a:spcPts val="2800"/>
              </a:lnSpc>
              <a:spcBef>
                <a:spcPts val="0"/>
              </a:spcBef>
            </a:pPr>
            <a:endParaRPr lang="en-US" altLang="zh-CN" sz="96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en-US" altLang="zh-CN" sz="8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Chair Professor and Dean</a:t>
            </a:r>
          </a:p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en-US" altLang="zh-CN" sz="8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Academy of Global Food Economics and Policy (AGFEP)</a:t>
            </a:r>
          </a:p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en-US" altLang="zh-CN" sz="8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China Agricultural University (CAU)</a:t>
            </a:r>
          </a:p>
          <a:p>
            <a:pPr algn="l" eaLnBrk="1" hangingPunct="1">
              <a:lnSpc>
                <a:spcPts val="2800"/>
              </a:lnSpc>
              <a:spcBef>
                <a:spcPts val="0"/>
              </a:spcBef>
            </a:pPr>
            <a:endParaRPr lang="en-US" altLang="zh-CN" sz="9600" b="0" dirty="0">
              <a:solidFill>
                <a:schemeClr val="tx1"/>
              </a:solidFill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ts val="2800"/>
              </a:lnSpc>
              <a:spcBef>
                <a:spcPts val="0"/>
              </a:spcBef>
            </a:pPr>
            <a:br>
              <a:rPr lang="en-US" altLang="zh-CN" sz="9600" b="0" i="1" dirty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</a:b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8B96DA-DF48-4E44-81C9-BF1F713B2BB9}"/>
              </a:ext>
            </a:extLst>
          </p:cNvPr>
          <p:cNvSpPr/>
          <p:nvPr/>
        </p:nvSpPr>
        <p:spPr>
          <a:xfrm>
            <a:off x="4328160" y="1592493"/>
            <a:ext cx="7802880" cy="1387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FF55A0-60F0-437C-9BEA-D032180CA2EB}"/>
              </a:ext>
            </a:extLst>
          </p:cNvPr>
          <p:cNvSpPr txBox="1"/>
          <p:nvPr/>
        </p:nvSpPr>
        <p:spPr>
          <a:xfrm>
            <a:off x="5171440" y="5943600"/>
            <a:ext cx="513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ASAE | December 7</a:t>
            </a:r>
            <a:r>
              <a:rPr lang="en-US" altLang="zh-CN" b="1" baseline="30000" dirty="0"/>
              <a:t>th</a:t>
            </a:r>
            <a:r>
              <a:rPr lang="en-US" altLang="zh-CN" b="1" dirty="0"/>
              <a:t>, 2021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2442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9B42EBBA-B7C6-4B51-BB6B-A9848D77BA72}"/>
              </a:ext>
            </a:extLst>
          </p:cNvPr>
          <p:cNvGraphicFramePr/>
          <p:nvPr/>
        </p:nvGraphicFramePr>
        <p:xfrm>
          <a:off x="282168" y="1299952"/>
          <a:ext cx="7868921" cy="556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32E44A6-B223-4076-9C24-E9FF6A285C1A}"/>
              </a:ext>
            </a:extLst>
          </p:cNvPr>
          <p:cNvSpPr txBox="1">
            <a:spLocks/>
          </p:cNvSpPr>
          <p:nvPr/>
        </p:nvSpPr>
        <p:spPr>
          <a:xfrm>
            <a:off x="956738" y="169598"/>
            <a:ext cx="11235262" cy="5796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US" altLang="zh-CN" sz="3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Embracing non-agricultural technologies</a:t>
            </a:r>
            <a:endParaRPr lang="en-US" altLang="zh-CN" sz="36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08B3AE-2234-4090-A8BE-925BF894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645" y="4081843"/>
            <a:ext cx="2960727" cy="20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C2832EA-9349-48C8-901E-91F9D69FE896}"/>
              </a:ext>
            </a:extLst>
          </p:cNvPr>
          <p:cNvSpPr txBox="1"/>
          <p:nvPr/>
        </p:nvSpPr>
        <p:spPr>
          <a:xfrm>
            <a:off x="10013577" y="6297109"/>
            <a:ext cx="1577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b="1" dirty="0"/>
              <a:t>E-Commerce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7D4523-5170-444B-A543-6ED5962B12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5646" y="2312365"/>
            <a:ext cx="2942798" cy="1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6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CB8EFEA6-3E2C-4CFB-982B-3C40EE2A0C85}"/>
              </a:ext>
            </a:extLst>
          </p:cNvPr>
          <p:cNvGraphicFramePr/>
          <p:nvPr/>
        </p:nvGraphicFramePr>
        <p:xfrm>
          <a:off x="182826" y="1102659"/>
          <a:ext cx="6122899" cy="575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7AF9470-030D-4A95-A625-C10906820A75}"/>
              </a:ext>
            </a:extLst>
          </p:cNvPr>
          <p:cNvSpPr txBox="1"/>
          <p:nvPr/>
        </p:nvSpPr>
        <p:spPr>
          <a:xfrm>
            <a:off x="9872424" y="6414848"/>
            <a:ext cx="212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Source: Headey 2019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C18F8B-A1D7-4530-B060-8908F56F6522}"/>
              </a:ext>
            </a:extLst>
          </p:cNvPr>
          <p:cNvSpPr txBox="1"/>
          <p:nvPr/>
        </p:nvSpPr>
        <p:spPr>
          <a:xfrm>
            <a:off x="6871819" y="1404676"/>
            <a:ext cx="4496763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Relative caloric prices (RCPs) compared to cheapest staple foods by region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5055B58-249E-48B9-B141-270EC946B586}"/>
              </a:ext>
            </a:extLst>
          </p:cNvPr>
          <p:cNvGrpSpPr/>
          <p:nvPr/>
        </p:nvGrpSpPr>
        <p:grpSpPr>
          <a:xfrm>
            <a:off x="6451712" y="2339789"/>
            <a:ext cx="5668570" cy="4102798"/>
            <a:chOff x="6443330" y="2401972"/>
            <a:chExt cx="5642728" cy="372527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94FB43-FF99-4758-B395-16BE6743DF2C}"/>
                </a:ext>
              </a:extLst>
            </p:cNvPr>
            <p:cNvSpPr/>
            <p:nvPr/>
          </p:nvSpPr>
          <p:spPr>
            <a:xfrm>
              <a:off x="6443330" y="5766189"/>
              <a:ext cx="5642728" cy="361058"/>
            </a:xfrm>
            <a:prstGeom prst="rect">
              <a:avLst/>
            </a:prstGeom>
            <a:solidFill>
              <a:srgbClr val="3E556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E81F31-5E0E-4977-89AB-EA3CDD73F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43330" y="2401972"/>
              <a:ext cx="5642728" cy="34815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CECCA8-8464-4B77-90DB-0673B3EFB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031465" y="2413447"/>
              <a:ext cx="1054593" cy="11925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25354E-A308-4E60-8E3A-D0E8AD5AE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4315"/>
            <a:stretch/>
          </p:blipFill>
          <p:spPr>
            <a:xfrm>
              <a:off x="7020453" y="5721831"/>
              <a:ext cx="4496763" cy="323467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F117DE84-3C3A-40C7-8A23-E1E72DBAB591}"/>
              </a:ext>
            </a:extLst>
          </p:cNvPr>
          <p:cNvSpPr txBox="1">
            <a:spLocks/>
          </p:cNvSpPr>
          <p:nvPr/>
        </p:nvSpPr>
        <p:spPr>
          <a:xfrm>
            <a:off x="926341" y="234456"/>
            <a:ext cx="11675472" cy="5796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Reforming subsidy and support policies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1620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03A660B-2272-422F-A7C1-46CD5C8DAC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3485" y="91103"/>
            <a:ext cx="11675472" cy="57964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Reforming fiscal policies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C643D-61E7-4F86-B385-7DA0F6FCF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899" y="1935958"/>
            <a:ext cx="4762499" cy="3188459"/>
          </a:xfrm>
          <a:prstGeom prst="rect">
            <a:avLst/>
          </a:prstGeom>
        </p:spPr>
      </p:pic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46EBC334-8122-4AB5-8B3F-6C1DD2B95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016894"/>
              </p:ext>
            </p:extLst>
          </p:nvPr>
        </p:nvGraphicFramePr>
        <p:xfrm>
          <a:off x="0" y="1081237"/>
          <a:ext cx="7400041" cy="547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EFD2B8-C3D3-4DCA-BC3C-CCCC632F9D8F}"/>
              </a:ext>
            </a:extLst>
          </p:cNvPr>
          <p:cNvSpPr txBox="1"/>
          <p:nvPr/>
        </p:nvSpPr>
        <p:spPr>
          <a:xfrm>
            <a:off x="9935462" y="5095842"/>
            <a:ext cx="212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Source: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Colchero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 et al. 2016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53438A-EE28-47A6-857D-132EE758D4C1}"/>
              </a:ext>
            </a:extLst>
          </p:cNvPr>
          <p:cNvSpPr txBox="1">
            <a:spLocks/>
          </p:cNvSpPr>
          <p:nvPr/>
        </p:nvSpPr>
        <p:spPr>
          <a:xfrm>
            <a:off x="7773443" y="1612232"/>
            <a:ext cx="3751006" cy="2862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Impact of SSB tax in Mexico</a:t>
            </a:r>
          </a:p>
        </p:txBody>
      </p:sp>
    </p:spTree>
    <p:extLst>
      <p:ext uri="{BB962C8B-B14F-4D97-AF65-F5344CB8AC3E}">
        <p14:creationId xmlns:p14="http://schemas.microsoft.com/office/powerpoint/2010/main" val="249155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5D74B2D-A976-4767-B134-D3A64D9F7959}"/>
              </a:ext>
            </a:extLst>
          </p:cNvPr>
          <p:cNvSpPr txBox="1">
            <a:spLocks/>
          </p:cNvSpPr>
          <p:nvPr/>
        </p:nvSpPr>
        <p:spPr>
          <a:xfrm>
            <a:off x="163169" y="4954065"/>
            <a:ext cx="7646899" cy="1531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B960C-9800-48ED-869F-D914A0F79C12}"/>
              </a:ext>
            </a:extLst>
          </p:cNvPr>
          <p:cNvSpPr txBox="1"/>
          <p:nvPr/>
        </p:nvSpPr>
        <p:spPr>
          <a:xfrm>
            <a:off x="10067925" y="6619736"/>
            <a:ext cx="212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</a:lstStyle>
          <a:p>
            <a:pPr algn="r"/>
            <a:r>
              <a:rPr lang="en-US" dirty="0"/>
              <a:t>Photo: USAID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3D736B-EE0C-436E-9821-18AAB39B56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2878" y="132455"/>
            <a:ext cx="9694689" cy="57964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 cross-sector</a:t>
            </a:r>
            <a:r>
              <a:rPr lang="en-US" altLang="zh-CN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</a:t>
            </a: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coordination</a:t>
            </a:r>
            <a:endParaRPr lang="en-US" sz="36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1680B5F8-CFD8-451A-A793-7E5B289D4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69153"/>
              </p:ext>
            </p:extLst>
          </p:nvPr>
        </p:nvGraphicFramePr>
        <p:xfrm>
          <a:off x="4102590" y="995680"/>
          <a:ext cx="10263649" cy="583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1EC2F7B6-1135-4A95-9620-08569A186F8A}"/>
              </a:ext>
            </a:extLst>
          </p:cNvPr>
          <p:cNvSpPr txBox="1"/>
          <p:nvPr/>
        </p:nvSpPr>
        <p:spPr>
          <a:xfrm>
            <a:off x="81280" y="890276"/>
            <a:ext cx="6125871" cy="5967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21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b="0" i="0" u="none" strike="noStrike" baseline="0" dirty="0">
                <a:solidFill>
                  <a:srgbClr val="21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order to transform and reshape </a:t>
            </a:r>
            <a:r>
              <a:rPr lang="en-US" altLang="zh-CN" sz="2000" b="0" i="0" u="none" strike="noStrike" baseline="0" dirty="0" err="1">
                <a:solidFill>
                  <a:srgbClr val="21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agrifood</a:t>
            </a:r>
            <a:r>
              <a:rPr lang="en-US" altLang="zh-CN" sz="2000" b="0" i="0" u="none" strike="noStrike" baseline="0" dirty="0">
                <a:solidFill>
                  <a:srgbClr val="21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 for global benefits, stakeholders will be required to undertake unprecedented collective action based on a solid understanding of the political economy in the </a:t>
            </a:r>
            <a:r>
              <a:rPr lang="en-US" altLang="zh-CN" sz="2000" b="0" i="0" u="none" strike="noStrike" baseline="0" dirty="0" err="1">
                <a:solidFill>
                  <a:srgbClr val="21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agrifood</a:t>
            </a:r>
            <a:r>
              <a:rPr lang="en-US" altLang="zh-CN" sz="2000" b="0" i="0" u="none" strike="noStrike" baseline="0" dirty="0">
                <a:solidFill>
                  <a:srgbClr val="21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at the local, national, and global levels.</a:t>
            </a:r>
          </a:p>
          <a:p>
            <a:pPr>
              <a:lnSpc>
                <a:spcPct val="120000"/>
              </a:lnSpc>
            </a:pPr>
            <a:r>
              <a:rPr lang="en-US" altLang="zh-CN" sz="2000" b="0" i="0" u="none" strike="noStrike" baseline="0" dirty="0">
                <a:solidFill>
                  <a:srgbClr val="21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facilitate such an approach, we must establish formal and informal collaborative interactions and structures among governing groups, including various UN bodies and specialized agencies, to focus on cross-sectoral issues like healthy and sustainable diets. </a:t>
            </a:r>
          </a:p>
          <a:p>
            <a:pPr>
              <a:lnSpc>
                <a:spcPct val="120000"/>
              </a:lnSpc>
            </a:pPr>
            <a:r>
              <a:rPr lang="en-US" altLang="zh-CN" sz="2000" b="1" i="0" u="none" strike="noStrike" baseline="0" dirty="0">
                <a:solidFill>
                  <a:srgbClr val="21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sectors and ministries at the national level, such as ministries of </a:t>
            </a:r>
            <a:r>
              <a:rPr lang="en-US" altLang="zh-CN" sz="2000" b="1" i="0" u="none" strike="noStrike" baseline="0" dirty="0" err="1">
                <a:solidFill>
                  <a:srgbClr val="21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food,health</a:t>
            </a:r>
            <a:r>
              <a:rPr lang="en-US" altLang="zh-CN" sz="2000" b="1" i="0" u="none" strike="noStrike" baseline="0" dirty="0">
                <a:solidFill>
                  <a:srgbClr val="21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agriculture, and environment, will need to coordinate their efforts.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0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8A0202-29AA-4981-A5DF-324ED2C4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60" y="136525"/>
            <a:ext cx="10382839" cy="654839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Outline</a:t>
            </a:r>
            <a:endParaRPr lang="zh-CN" altLang="en-US" b="1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CB58FDA8-29E1-4214-BB17-85CF5975A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231467"/>
              </p:ext>
            </p:extLst>
          </p:nvPr>
        </p:nvGraphicFramePr>
        <p:xfrm>
          <a:off x="588115" y="1476138"/>
          <a:ext cx="10843727" cy="453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605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CEFDED3-4888-471D-AC49-ABECF21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777471"/>
            <a:ext cx="5463548" cy="3080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CDD28C-C329-42E1-B5E8-84E2E0614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1" y="4088466"/>
            <a:ext cx="4865059" cy="28069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F80B290-8BBC-48AB-BCEF-3552A159FD08}"/>
              </a:ext>
            </a:extLst>
          </p:cNvPr>
          <p:cNvSpPr txBox="1">
            <a:spLocks/>
          </p:cNvSpPr>
          <p:nvPr/>
        </p:nvSpPr>
        <p:spPr>
          <a:xfrm>
            <a:off x="975360" y="11176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Hunger and Malnutrition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CD4E1F-EC2A-4957-842F-DC5F7CE3E618}"/>
              </a:ext>
            </a:extLst>
          </p:cNvPr>
          <p:cNvSpPr txBox="1"/>
          <p:nvPr/>
        </p:nvSpPr>
        <p:spPr>
          <a:xfrm>
            <a:off x="32061" y="1140897"/>
            <a:ext cx="4978401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2020,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768 million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people in the world faced hunger, an increase of 161 million compared with 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2020, nearly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2.37 billion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people did not have access to adequate food, an increase of 320 million in just one year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0FDBFE2-610A-417B-AE14-6A8514EE4397}"/>
              </a:ext>
            </a:extLst>
          </p:cNvPr>
          <p:cNvSpPr txBox="1"/>
          <p:nvPr/>
        </p:nvSpPr>
        <p:spPr>
          <a:xfrm>
            <a:off x="-81280" y="4088466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Number of undernourished people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69801B-587D-4EE3-946E-DEF2B7D6A087}"/>
              </a:ext>
            </a:extLst>
          </p:cNvPr>
          <p:cNvSpPr txBox="1"/>
          <p:nvPr/>
        </p:nvSpPr>
        <p:spPr>
          <a:xfrm>
            <a:off x="6553200" y="1111045"/>
            <a:ext cx="5129015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2020, an estimated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22%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 children under 5 years of age were affected by stunting,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6.7%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by wasting and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5.7%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by overweight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2019, nearly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30%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 women aged 15 to 49 were affected by anemia in 2019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BBCBA8-255D-4E03-8D90-52CCB005B003}"/>
              </a:ext>
            </a:extLst>
          </p:cNvPr>
          <p:cNvSpPr txBox="1"/>
          <p:nvPr/>
        </p:nvSpPr>
        <p:spPr>
          <a:xfrm>
            <a:off x="7038348" y="3456367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Nutrition indicators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2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2ufo47lrtsv5s.cloudfront.net/content/sci/347/6223/1259855/F1.large.jpg?width=800&amp;height=600&amp;carousel=1">
            <a:extLst>
              <a:ext uri="{FF2B5EF4-FFF2-40B4-BE49-F238E27FC236}">
                <a16:creationId xmlns:a16="http://schemas.microsoft.com/office/drawing/2014/main" id="{A40F4B69-F5CB-4A5B-AE19-C28F8401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" y="1356140"/>
            <a:ext cx="5906012" cy="536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594F698-F574-43C4-A37D-C8D286F3F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38" y="2741366"/>
            <a:ext cx="6250162" cy="408411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9835EF7-473E-4CAD-A19E-A81994EB4D41}"/>
              </a:ext>
            </a:extLst>
          </p:cNvPr>
          <p:cNvSpPr txBox="1"/>
          <p:nvPr/>
        </p:nvSpPr>
        <p:spPr>
          <a:xfrm>
            <a:off x="6329682" y="2179648"/>
            <a:ext cx="5179563" cy="5767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Global warming and CO2 emission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55C551-C4B3-4760-BA25-CA3906D93CF2}"/>
              </a:ext>
            </a:extLst>
          </p:cNvPr>
          <p:cNvSpPr txBox="1"/>
          <p:nvPr/>
        </p:nvSpPr>
        <p:spPr>
          <a:xfrm>
            <a:off x="5941838" y="1168334"/>
            <a:ext cx="6751914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The more GHG emission, the severer the global warming will be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Agrifood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 systems account for 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31%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 of human-caused GHG emission(FAO,2021)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60BE18-9C94-49AE-9930-00764DB1F15A}"/>
              </a:ext>
            </a:extLst>
          </p:cNvPr>
          <p:cNvSpPr txBox="1"/>
          <p:nvPr/>
        </p:nvSpPr>
        <p:spPr>
          <a:xfrm>
            <a:off x="957580" y="136017"/>
            <a:ext cx="1148842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Planetary Boundary and Climate Change</a:t>
            </a:r>
            <a:endParaRPr lang="zh-CN" altLang="en-US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569" y="111003"/>
            <a:ext cx="10973777" cy="712689"/>
          </a:xfrm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r>
              <a:rPr lang="en-US" sz="3600" b="1" dirty="0"/>
              <a:t>Agriculture is critical for nutrition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379E3DB-E15C-4A11-8587-62EBA0CE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8967713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Agriculture-Nutrition pathways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000" dirty="0"/>
              <a:t>Agriculture as a source of food (own production)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000" dirty="0"/>
              <a:t>Agriculture as a source of income 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000" dirty="0"/>
              <a:t>Agricultural policy and food prices affecting purchasing power and consumption patterns 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sz="2000" dirty="0"/>
              <a:t>Agriculture income’s effect on spending patterns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Gender dimensions (rural women)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2000" dirty="0"/>
              <a:t>Women’s status and intra-household decisions and resource allocation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2000" dirty="0"/>
              <a:t>Women’s ability to care for young children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000" dirty="0"/>
              <a:t>Women’s own nutritional status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DD77A9-5F12-4C68-80D3-06DDB44B1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77" y="4645523"/>
            <a:ext cx="2507513" cy="16729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C40B95-E03E-44AE-B575-8143278CC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62" y="2126635"/>
            <a:ext cx="2518228" cy="14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1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6EC11B-A852-4F5C-8010-7481BAD7D341}"/>
              </a:ext>
            </a:extLst>
          </p:cNvPr>
          <p:cNvSpPr/>
          <p:nvPr/>
        </p:nvSpPr>
        <p:spPr>
          <a:xfrm>
            <a:off x="880295" y="4808647"/>
            <a:ext cx="10244051" cy="17731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9E267E-2C22-4D59-9D5C-C42D173D824D}"/>
              </a:ext>
            </a:extLst>
          </p:cNvPr>
          <p:cNvSpPr/>
          <p:nvPr/>
        </p:nvSpPr>
        <p:spPr>
          <a:xfrm>
            <a:off x="7366153" y="1141818"/>
            <a:ext cx="4645277" cy="32937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21434E-85AE-41B4-B943-3DC212306C11}"/>
              </a:ext>
            </a:extLst>
          </p:cNvPr>
          <p:cNvSpPr/>
          <p:nvPr/>
        </p:nvSpPr>
        <p:spPr>
          <a:xfrm>
            <a:off x="209032" y="1154054"/>
            <a:ext cx="6986768" cy="35134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7653" y="141529"/>
            <a:ext cx="10973777" cy="712689"/>
          </a:xfrm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r>
              <a:rPr lang="en-US" sz="3600" b="1" dirty="0"/>
              <a:t>Agriculture and food affect health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8428" y="1158011"/>
            <a:ext cx="4107976" cy="4750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Producers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B262F1A-DAB3-4176-8940-245E3569ADB5}"/>
              </a:ext>
            </a:extLst>
          </p:cNvPr>
          <p:cNvSpPr txBox="1">
            <a:spLocks/>
          </p:cNvSpPr>
          <p:nvPr/>
        </p:nvSpPr>
        <p:spPr>
          <a:xfrm>
            <a:off x="249795" y="1633070"/>
            <a:ext cx="7053947" cy="3711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Increased productivity &amp; production of nutritious &amp; healthy food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Impact health of smallholders &amp; subsistence farmers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/>
              <a:t>Agriculture-related, water-borne, zoonotic diseases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/>
              <a:t>Overuse of pesticides, growth hormones, antibiotics (AMR)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Agriculture takes up women’s time &amp; takes time away from providing child healthcare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Time-saving technologies can help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C23F3B2-91E9-4214-B0DE-D0ECE86E3788}"/>
              </a:ext>
            </a:extLst>
          </p:cNvPr>
          <p:cNvSpPr txBox="1">
            <a:spLocks/>
          </p:cNvSpPr>
          <p:nvPr/>
        </p:nvSpPr>
        <p:spPr>
          <a:xfrm>
            <a:off x="7464451" y="1658411"/>
            <a:ext cx="4546979" cy="2668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Agricultural productivity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800" b="1" dirty="0"/>
              <a:t> reduce food prices, esp. for healthy food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Nutritious food improves health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BUT unhealthy food &amp; overconsumption can lead to overweight &amp; obesity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/>
              <a:t>Overuse of pesticides, growth hormones, antibiotics (AMR)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8B5B513-B44B-4F92-99FD-36ECAAEBBBB2}"/>
              </a:ext>
            </a:extLst>
          </p:cNvPr>
          <p:cNvSpPr txBox="1">
            <a:spLocks/>
          </p:cNvSpPr>
          <p:nvPr/>
        </p:nvSpPr>
        <p:spPr>
          <a:xfrm>
            <a:off x="947383" y="5331220"/>
            <a:ext cx="10379122" cy="1413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/>
              <a:t>Agricultural practices &amp; investments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→ growth in agricultural sector, nonfarm sector → increase income &amp; improve health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Climate change: carbon &amp; methane emission, increased temperature, diseases</a:t>
            </a:r>
            <a:endParaRPr lang="en-US" sz="1800" b="1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A24F4EC-7B66-49E5-9462-B4B7DDEE11A7}"/>
              </a:ext>
            </a:extLst>
          </p:cNvPr>
          <p:cNvSpPr txBox="1">
            <a:spLocks/>
          </p:cNvSpPr>
          <p:nvPr/>
        </p:nvSpPr>
        <p:spPr>
          <a:xfrm>
            <a:off x="7634803" y="1158011"/>
            <a:ext cx="4107976" cy="475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/>
              <a:t>Consumers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E1E9318-6D60-4044-B00C-931ADD672AA0}"/>
              </a:ext>
            </a:extLst>
          </p:cNvPr>
          <p:cNvSpPr txBox="1">
            <a:spLocks/>
          </p:cNvSpPr>
          <p:nvPr/>
        </p:nvSpPr>
        <p:spPr>
          <a:xfrm>
            <a:off x="4042012" y="4856160"/>
            <a:ext cx="4107976" cy="475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/>
              <a:t>Overall</a:t>
            </a:r>
          </a:p>
        </p:txBody>
      </p:sp>
    </p:spTree>
    <p:extLst>
      <p:ext uri="{BB962C8B-B14F-4D97-AF65-F5344CB8AC3E}">
        <p14:creationId xmlns:p14="http://schemas.microsoft.com/office/powerpoint/2010/main" val="47068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E4F4A41-6DBF-4B5A-891D-6E5904D50311}"/>
              </a:ext>
            </a:extLst>
          </p:cNvPr>
          <p:cNvSpPr txBox="1">
            <a:spLocks/>
          </p:cNvSpPr>
          <p:nvPr/>
        </p:nvSpPr>
        <p:spPr>
          <a:xfrm>
            <a:off x="891770" y="108330"/>
            <a:ext cx="11489223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Agriculture is key for climate mitigation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4761CC-70C1-497A-8E5D-025EE00FB504}"/>
              </a:ext>
            </a:extLst>
          </p:cNvPr>
          <p:cNvSpPr/>
          <p:nvPr/>
        </p:nvSpPr>
        <p:spPr>
          <a:xfrm>
            <a:off x="10667224" y="6617741"/>
            <a:ext cx="15247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Source: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Bajželj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et al. 2014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76659CD-5C8D-4DEE-8BF9-34B12E98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050" y="2011962"/>
            <a:ext cx="5533029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Without drastic changes to agri-food systems, we will not be able to meet the 2°C target</a:t>
            </a:r>
          </a:p>
          <a:p>
            <a:pPr marL="800100" marR="0" lvl="1" indent="-3429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BAU, agriculture will emit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20.2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GtCO2e/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almost reaching 2°C target emission allowance for all sectors in 2050 (~21 GtCO2eyr-1)</a:t>
            </a:r>
          </a:p>
          <a:p>
            <a:pPr marL="800100" lvl="1" indent="-342900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Food system transformation will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key for sufficient mitigation,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 yield gap closure, food waste reduction, and healthy diets (YG3 scenario)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B12D0F-D072-4303-9D75-2F587A205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4" t="22751" r="50404" b="24009"/>
          <a:stretch/>
        </p:blipFill>
        <p:spPr>
          <a:xfrm>
            <a:off x="123773" y="1554324"/>
            <a:ext cx="6025413" cy="44279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EF052F-DF86-45A2-BDF3-B9B33635F641}"/>
              </a:ext>
            </a:extLst>
          </p:cNvPr>
          <p:cNvSpPr txBox="1"/>
          <p:nvPr/>
        </p:nvSpPr>
        <p:spPr>
          <a:xfrm>
            <a:off x="229338" y="5982266"/>
            <a:ext cx="6197428" cy="7848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CT1 = Current yield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CT2 = Current yield trend &amp; 50% food waste reduction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CT3 = Current yield trend &amp; 50% food waste reduction &amp;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Healthy diets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YG1 = Yield gap closure (sustainable intensification)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YG2 = Yield gap closure &amp; 50% food waste reduction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YG3 = Yield gap closure &amp; 50% food waste reduction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Healthy diets</a:t>
            </a:r>
          </a:p>
        </p:txBody>
      </p:sp>
      <p:sp>
        <p:nvSpPr>
          <p:cNvPr id="12" name="Down Arrow 10">
            <a:extLst>
              <a:ext uri="{FF2B5EF4-FFF2-40B4-BE49-F238E27FC236}">
                <a16:creationId xmlns:a16="http://schemas.microsoft.com/office/drawing/2014/main" id="{E7BD6B7C-1910-4CA8-90F4-DEC6789613D8}"/>
              </a:ext>
            </a:extLst>
          </p:cNvPr>
          <p:cNvSpPr/>
          <p:nvPr/>
        </p:nvSpPr>
        <p:spPr>
          <a:xfrm>
            <a:off x="1204112" y="2278598"/>
            <a:ext cx="54319" cy="307818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6273A-3E9F-44B4-BAE5-56944797330A}"/>
              </a:ext>
            </a:extLst>
          </p:cNvPr>
          <p:cNvSpPr txBox="1"/>
          <p:nvPr/>
        </p:nvSpPr>
        <p:spPr>
          <a:xfrm>
            <a:off x="973248" y="2037811"/>
            <a:ext cx="534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63729-FF49-40DE-89FC-411B4F7911BF}"/>
              </a:ext>
            </a:extLst>
          </p:cNvPr>
          <p:cNvSpPr txBox="1"/>
          <p:nvPr/>
        </p:nvSpPr>
        <p:spPr>
          <a:xfrm>
            <a:off x="1892180" y="5565378"/>
            <a:ext cx="8238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2° target by 2050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1B384F-60AB-49C1-A276-9125E0171873}"/>
              </a:ext>
            </a:extLst>
          </p:cNvPr>
          <p:cNvSpPr txBox="1"/>
          <p:nvPr/>
        </p:nvSpPr>
        <p:spPr>
          <a:xfrm>
            <a:off x="3949794" y="5557388"/>
            <a:ext cx="14279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2009 emissions from agriculture</a:t>
            </a:r>
          </a:p>
        </p:txBody>
      </p:sp>
    </p:spTree>
    <p:extLst>
      <p:ext uri="{BB962C8B-B14F-4D97-AF65-F5344CB8AC3E}">
        <p14:creationId xmlns:p14="http://schemas.microsoft.com/office/powerpoint/2010/main" val="150724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76F66B00-14F4-4488-A345-1F9E140F8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769"/>
            <a:ext cx="7872142" cy="514404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A0DB3A-2CA1-4888-AEA7-E1C65E21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A food systems approach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038BD5-99DC-40F6-A053-8014B4C4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741" y="1282398"/>
            <a:ext cx="4183009" cy="64169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kern="100" dirty="0"/>
              <a:t>Addressing global challenges require </a:t>
            </a:r>
            <a:r>
              <a:rPr lang="en-US" altLang="zh-CN" sz="2000" b="1" kern="100" dirty="0">
                <a:solidFill>
                  <a:srgbClr val="3B943B"/>
                </a:solidFill>
              </a:rPr>
              <a:t>a multidisciplinary and food systems approach</a:t>
            </a:r>
            <a:endParaRPr lang="en-US" altLang="zh-CN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kern="0" dirty="0">
                <a:solidFill>
                  <a:srgbClr val="3B943B"/>
                </a:solidFill>
                <a:ea typeface="宋体" panose="02010600030101010101" pitchFamily="2" charset="-122"/>
              </a:rPr>
              <a:t>A</a:t>
            </a:r>
            <a:r>
              <a:rPr lang="en-US" altLang="zh-CN" sz="2000" b="1" kern="0" dirty="0">
                <a:solidFill>
                  <a:srgbClr val="3B943B"/>
                </a:solidFill>
                <a:effectLst/>
                <a:ea typeface="宋体" panose="02010600030101010101" pitchFamily="2" charset="-122"/>
              </a:rPr>
              <a:t> food systems approach must be used </a:t>
            </a:r>
            <a:r>
              <a:rPr lang="en-US" altLang="zh-CN" sz="2000" kern="0" dirty="0">
                <a:effectLst/>
                <a:ea typeface="宋体" panose="02010600030101010101" pitchFamily="2" charset="-122"/>
              </a:rPr>
              <a:t>to identify, </a:t>
            </a:r>
            <a:r>
              <a:rPr lang="en-US" altLang="zh-CN" sz="2000" kern="0" dirty="0" err="1">
                <a:effectLst/>
                <a:ea typeface="宋体" panose="02010600030101010101" pitchFamily="2" charset="-122"/>
              </a:rPr>
              <a:t>analyse</a:t>
            </a:r>
            <a:r>
              <a:rPr lang="en-US" altLang="zh-CN" sz="2000" kern="0" dirty="0">
                <a:effectLst/>
                <a:ea typeface="宋体" panose="02010600030101010101" pitchFamily="2" charset="-122"/>
              </a:rPr>
              <a:t> and assess the impact and feedback of the systems different actors, activities and outcomes to help identify intervention points</a:t>
            </a:r>
            <a:endParaRPr lang="en-US" altLang="zh-CN" sz="2000" kern="0" dirty="0">
              <a:solidFill>
                <a:srgbClr val="444444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D91E5E-8904-4503-BA5E-93AB88680CA2}"/>
              </a:ext>
            </a:extLst>
          </p:cNvPr>
          <p:cNvSpPr txBox="1"/>
          <p:nvPr/>
        </p:nvSpPr>
        <p:spPr>
          <a:xfrm>
            <a:off x="944055" y="1021026"/>
            <a:ext cx="6175203" cy="606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16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framework for evaluating trade-offs and synergies of food systems </a:t>
            </a:r>
            <a:br>
              <a:rPr lang="en-US" altLang="zh-CN" sz="16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human and planetary health</a:t>
            </a:r>
            <a:endParaRPr lang="en-US" altLang="zh-CN" sz="16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B651EDF-255C-4876-9D37-0FD7F7548634}"/>
              </a:ext>
            </a:extLst>
          </p:cNvPr>
          <p:cNvSpPr txBox="1"/>
          <p:nvPr/>
        </p:nvSpPr>
        <p:spPr>
          <a:xfrm>
            <a:off x="-65314" y="6593736"/>
            <a:ext cx="1219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1050" i="0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0" dirty="0">
                <a:latin typeface="Arial" panose="020B0604020202020204" pitchFamily="34" charset="0"/>
                <a:cs typeface="Arial" panose="020B0604020202020204" pitchFamily="34" charset="0"/>
              </a:rPr>
              <a:t>Fan, S., D Headey, C Rue, and T Thomas. 2021.Food Systems for Human and Planetary Health: Economic Perspectives and Challenges (Forthcoming). Annual Review of Resource Economics. </a:t>
            </a:r>
            <a:endParaRPr lang="zh-CN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62FCE02-F0BB-4FD4-9E45-7D801D7D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92" y="3818695"/>
            <a:ext cx="2659610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7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2AF8CF-EA0E-42FC-81C6-F50B62B0C01E}"/>
              </a:ext>
            </a:extLst>
          </p:cNvPr>
          <p:cNvSpPr txBox="1">
            <a:spLocks/>
          </p:cNvSpPr>
          <p:nvPr/>
        </p:nvSpPr>
        <p:spPr>
          <a:xfrm>
            <a:off x="880992" y="81787"/>
            <a:ext cx="12028398" cy="5796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3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Multiple-win agricultural technologies</a:t>
            </a: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3C84111F-1E60-4DEB-87C0-4E3028393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430366"/>
              </p:ext>
            </p:extLst>
          </p:nvPr>
        </p:nvGraphicFramePr>
        <p:xfrm>
          <a:off x="0" y="1532837"/>
          <a:ext cx="6096000" cy="467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图片 19">
            <a:extLst>
              <a:ext uri="{FF2B5EF4-FFF2-40B4-BE49-F238E27FC236}">
                <a16:creationId xmlns:a16="http://schemas.microsoft.com/office/drawing/2014/main" id="{9F9C77CD-D860-4CC0-A9A3-9F3957E0BC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0452" y="4043950"/>
            <a:ext cx="2014011" cy="10327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2F25A6F-E82A-4BD9-8EF9-B90534BC6783}"/>
              </a:ext>
            </a:extLst>
          </p:cNvPr>
          <p:cNvSpPr txBox="1"/>
          <p:nvPr/>
        </p:nvSpPr>
        <p:spPr>
          <a:xfrm>
            <a:off x="7757422" y="5116704"/>
            <a:ext cx="232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Precision agriculture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F61EDE5-B254-4DE1-8457-57B0EA66D3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6548" y="5403214"/>
            <a:ext cx="2498713" cy="119303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55FD98B-1AB3-4781-856D-DAC8CC853A2D}"/>
              </a:ext>
            </a:extLst>
          </p:cNvPr>
          <p:cNvSpPr txBox="1"/>
          <p:nvPr/>
        </p:nvSpPr>
        <p:spPr>
          <a:xfrm>
            <a:off x="8686284" y="6596248"/>
            <a:ext cx="3505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Artificial Intelligence Agriculture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832851D-E624-4BD2-A5B8-D4264752BB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0789" y="4043950"/>
            <a:ext cx="2014011" cy="102688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69A9DE28-9698-4361-A1C7-CB75F947F09E}"/>
              </a:ext>
            </a:extLst>
          </p:cNvPr>
          <p:cNvSpPr txBox="1"/>
          <p:nvPr/>
        </p:nvSpPr>
        <p:spPr>
          <a:xfrm>
            <a:off x="9996742" y="5079784"/>
            <a:ext cx="2014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Digital agriculture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F85E206-2962-412D-9BB9-08752C9A46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6590" y="1297585"/>
            <a:ext cx="2613862" cy="2404234"/>
          </a:xfrm>
          <a:prstGeom prst="rect">
            <a:avLst/>
          </a:prstGeom>
          <a:noFill/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112399FC-0BCC-4B5C-93BA-1D980BD53A1E}"/>
              </a:ext>
            </a:extLst>
          </p:cNvPr>
          <p:cNvSpPr txBox="1"/>
          <p:nvPr/>
        </p:nvSpPr>
        <p:spPr>
          <a:xfrm>
            <a:off x="7306642" y="1504749"/>
            <a:ext cx="47556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Vitamin- and mineral-rich crops grown and consumed in over 30 countries</a:t>
            </a:r>
            <a:endParaRPr lang="zh-CN" altLang="zh-CN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Girls and boys consuming biofortified pearl millet in India saw greater improvement in some cognitive performance (attention and memory) than those consuming non-fortified millet </a:t>
            </a:r>
            <a:r>
              <a:rPr lang="en-US" altLang="zh-CN" sz="1400" dirty="0"/>
              <a:t>(Scott et al. 2018)</a:t>
            </a:r>
            <a:endParaRPr lang="en-US" altLang="zh-CN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More than 40 million smallholders and their families are already consuming biofortification foods </a:t>
            </a:r>
            <a:endParaRPr lang="en-US" altLang="zh-CN" sz="14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5DC1D7E-B867-407C-BE52-70124CE8B089}"/>
              </a:ext>
            </a:extLst>
          </p:cNvPr>
          <p:cNvSpPr txBox="1"/>
          <p:nvPr/>
        </p:nvSpPr>
        <p:spPr>
          <a:xfrm>
            <a:off x="7745128" y="1135417"/>
            <a:ext cx="186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b="1" dirty="0"/>
              <a:t>Biofortification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96677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1616</Words>
  <Application>Microsoft Office PowerPoint</Application>
  <PresentationFormat>宽屏</PresentationFormat>
  <Paragraphs>153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华文中宋</vt:lpstr>
      <vt:lpstr>SimSun</vt:lpstr>
      <vt:lpstr>SimSun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Agriculture is critical for nutrition</vt:lpstr>
      <vt:lpstr>Agriculture and food affect health</vt:lpstr>
      <vt:lpstr>PowerPoint 演示文稿</vt:lpstr>
      <vt:lpstr>A food systems approach</vt:lpstr>
      <vt:lpstr>PowerPoint 演示文稿</vt:lpstr>
      <vt:lpstr>PowerPoint 演示文稿</vt:lpstr>
      <vt:lpstr>PowerPoint 演示文稿</vt:lpstr>
      <vt:lpstr>Reforming fiscal policies</vt:lpstr>
      <vt:lpstr>Enhance cross-sectoral coordination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jianfei</dc:creator>
  <cp:lastModifiedBy>DELL</cp:lastModifiedBy>
  <cp:revision>231</cp:revision>
  <cp:lastPrinted>2020-12-09T03:09:29Z</cp:lastPrinted>
  <dcterms:created xsi:type="dcterms:W3CDTF">2020-12-03T01:10:11Z</dcterms:created>
  <dcterms:modified xsi:type="dcterms:W3CDTF">2021-12-10T05:47:13Z</dcterms:modified>
</cp:coreProperties>
</file>